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28" r:id="rId1"/>
  </p:sldMasterIdLst>
  <p:notesMasterIdLst>
    <p:notesMasterId r:id="rId29"/>
  </p:notesMasterIdLst>
  <p:sldIdLst>
    <p:sldId id="620" r:id="rId2"/>
    <p:sldId id="619" r:id="rId3"/>
    <p:sldId id="613" r:id="rId4"/>
    <p:sldId id="616" r:id="rId5"/>
    <p:sldId id="615" r:id="rId6"/>
    <p:sldId id="595" r:id="rId7"/>
    <p:sldId id="675" r:id="rId8"/>
    <p:sldId id="676" r:id="rId9"/>
    <p:sldId id="671" r:id="rId10"/>
    <p:sldId id="672" r:id="rId11"/>
    <p:sldId id="674" r:id="rId12"/>
    <p:sldId id="673" r:id="rId13"/>
    <p:sldId id="684" r:id="rId14"/>
    <p:sldId id="623" r:id="rId15"/>
    <p:sldId id="627" r:id="rId16"/>
    <p:sldId id="645" r:id="rId17"/>
    <p:sldId id="681" r:id="rId18"/>
    <p:sldId id="682" r:id="rId19"/>
    <p:sldId id="683" r:id="rId20"/>
    <p:sldId id="688" r:id="rId21"/>
    <p:sldId id="687" r:id="rId22"/>
    <p:sldId id="678" r:id="rId23"/>
    <p:sldId id="689" r:id="rId24"/>
    <p:sldId id="690" r:id="rId25"/>
    <p:sldId id="685" r:id="rId26"/>
    <p:sldId id="686" r:id="rId27"/>
    <p:sldId id="670" r:id="rId28"/>
  </p:sldIdLst>
  <p:sldSz cx="9144000" cy="6858000" type="screen4x3"/>
  <p:notesSz cx="6858000" cy="9144000"/>
  <p:embeddedFontLst>
    <p:embeddedFont>
      <p:font typeface="ＭＳ ゴシック" panose="020B0609070205080204" pitchFamily="49" charset="-128"/>
      <p:regular r:id="rId30"/>
    </p:embeddedFont>
    <p:embeddedFont>
      <p:font typeface="ＭＳ 明朝" panose="02020609040205080304" pitchFamily="49" charset="-128"/>
      <p:regular r:id="rId31"/>
    </p:embeddedFont>
    <p:embeddedFont>
      <p:font typeface="Calibri" panose="020F0502020204030204" pitchFamily="34" charset="0"/>
      <p:regular r:id="rId32"/>
      <p:bold r:id="rId33"/>
      <p:italic r:id="rId34"/>
      <p:boldItalic r:id="rId35"/>
    </p:embeddedFont>
    <p:embeddedFont>
      <p:font typeface="Gill Sans MT" panose="020B0502020104020203" pitchFamily="34" charset="0"/>
      <p:regular r:id="rId36"/>
      <p:bold r:id="rId37"/>
      <p:italic r:id="rId38"/>
      <p:boldItalic r:id="rId39"/>
    </p:embeddedFont>
    <p:embeddedFont>
      <p:font typeface="Wingdings 2" panose="05020102010507070707" pitchFamily="18" charset="2"/>
      <p:regular r:id="rId40"/>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ITRE 3 - DROIT CIVIL" id="{4E95D225-53A9-4EF3-B788-F9472BD3257B}">
          <p14:sldIdLst>
            <p14:sldId id="620"/>
          </p14:sldIdLst>
        </p14:section>
        <p14:section name="6 &amp; 8 - Droit de la famille" id="{DA78C2A7-3521-4059-A179-54F678E89D1B}">
          <p14:sldIdLst>
            <p14:sldId id="619"/>
            <p14:sldId id="613"/>
            <p14:sldId id="616"/>
            <p14:sldId id="615"/>
            <p14:sldId id="595"/>
            <p14:sldId id="675"/>
            <p14:sldId id="676"/>
            <p14:sldId id="671"/>
            <p14:sldId id="672"/>
            <p14:sldId id="674"/>
            <p14:sldId id="673"/>
            <p14:sldId id="684"/>
            <p14:sldId id="623"/>
            <p14:sldId id="627"/>
            <p14:sldId id="645"/>
            <p14:sldId id="681"/>
            <p14:sldId id="682"/>
            <p14:sldId id="683"/>
            <p14:sldId id="688"/>
            <p14:sldId id="687"/>
            <p14:sldId id="678"/>
            <p14:sldId id="689"/>
            <p14:sldId id="690"/>
            <p14:sldId id="685"/>
            <p14:sldId id="686"/>
            <p14:sldId id="6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EFEFE"/>
    <a:srgbClr val="D6D6D6"/>
    <a:srgbClr val="FDFDFD"/>
    <a:srgbClr val="DFDFDF"/>
    <a:srgbClr val="F3F3F3"/>
    <a:srgbClr val="E6E6E6"/>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AC37C-C43B-407F-88BF-94296DB7C256}" v="4" dt="2022-04-06T13:23:35.08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0951" autoAdjust="0"/>
  </p:normalViewPr>
  <p:slideViewPr>
    <p:cSldViewPr>
      <p:cViewPr varScale="1">
        <p:scale>
          <a:sx n="36" d="100"/>
          <a:sy n="36" d="100"/>
        </p:scale>
        <p:origin x="1220" y="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DAI" userId="a2ae972928329ca7" providerId="LiveId" clId="{E04AC37C-C43B-407F-88BF-94296DB7C256}"/>
    <pc:docChg chg="undo custSel modSld">
      <pc:chgData name="Anna DAI" userId="a2ae972928329ca7" providerId="LiveId" clId="{E04AC37C-C43B-407F-88BF-94296DB7C256}" dt="2022-04-06T13:23:35.084" v="22" actId="1076"/>
      <pc:docMkLst>
        <pc:docMk/>
      </pc:docMkLst>
      <pc:sldChg chg="addSp delSp modSp mod">
        <pc:chgData name="Anna DAI" userId="a2ae972928329ca7" providerId="LiveId" clId="{E04AC37C-C43B-407F-88BF-94296DB7C256}" dt="2022-04-06T13:23:35.084" v="22" actId="1076"/>
        <pc:sldMkLst>
          <pc:docMk/>
          <pc:sldMk cId="1290365950" sldId="671"/>
        </pc:sldMkLst>
        <pc:spChg chg="add del mod">
          <ac:chgData name="Anna DAI" userId="a2ae972928329ca7" providerId="LiveId" clId="{E04AC37C-C43B-407F-88BF-94296DB7C256}" dt="2022-04-06T13:23:34.761" v="21" actId="22"/>
          <ac:spMkLst>
            <pc:docMk/>
            <pc:sldMk cId="1290365950" sldId="671"/>
            <ac:spMk id="6" creationId="{0B710117-8657-41E0-86A9-7AFA27D09BF1}"/>
          </ac:spMkLst>
        </pc:spChg>
        <pc:picChg chg="mod">
          <ac:chgData name="Anna DAI" userId="a2ae972928329ca7" providerId="LiveId" clId="{E04AC37C-C43B-407F-88BF-94296DB7C256}" dt="2022-04-06T13:23:35.084" v="22" actId="1076"/>
          <ac:picMkLst>
            <pc:docMk/>
            <pc:sldMk cId="1290365950" sldId="671"/>
            <ac:picMk id="512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20A8AC-6E98-4AD0-A05E-55560B0A1353}" type="datetimeFigureOut">
              <a:rPr lang="fr-FR" smtClean="0"/>
              <a:t>06/04/2022</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1DFFEE-A45F-4170-9C0F-AE9067F5A88B}" type="slidenum">
              <a:rPr lang="fr-FR" smtClean="0"/>
              <a:t>‹N°›</a:t>
            </a:fld>
            <a:endParaRPr lang="fr-FR"/>
          </a:p>
        </p:txBody>
      </p:sp>
    </p:spTree>
    <p:extLst>
      <p:ext uri="{BB962C8B-B14F-4D97-AF65-F5344CB8AC3E}">
        <p14:creationId xmlns:p14="http://schemas.microsoft.com/office/powerpoint/2010/main" val="142995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91DFFEE-A45F-4170-9C0F-AE9067F5A88B}" type="slidenum">
              <a:rPr lang="fr-FR" smtClean="0"/>
              <a:t>12</a:t>
            </a:fld>
            <a:endParaRPr lang="fr-FR"/>
          </a:p>
        </p:txBody>
      </p:sp>
    </p:spTree>
    <p:extLst>
      <p:ext uri="{BB962C8B-B14F-4D97-AF65-F5344CB8AC3E}">
        <p14:creationId xmlns:p14="http://schemas.microsoft.com/office/powerpoint/2010/main" val="1846417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91DFFEE-A45F-4170-9C0F-AE9067F5A88B}" type="slidenum">
              <a:rPr lang="fr-FR" smtClean="0"/>
              <a:t>18</a:t>
            </a:fld>
            <a:endParaRPr lang="fr-FR"/>
          </a:p>
        </p:txBody>
      </p:sp>
    </p:spTree>
    <p:extLst>
      <p:ext uri="{BB962C8B-B14F-4D97-AF65-F5344CB8AC3E}">
        <p14:creationId xmlns:p14="http://schemas.microsoft.com/office/powerpoint/2010/main" val="1401155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600" dirty="0"/>
              <a:t>L’affaire qui a mené au changement de la loi sur la nationalité date d’avril 2005, quand neuf personnes décident d’entamer des procédures contre l’</a:t>
            </a:r>
            <a:r>
              <a:rPr lang="fr-FR" sz="600" dirty="0" err="1"/>
              <a:t>Etat</a:t>
            </a:r>
            <a:r>
              <a:rPr lang="fr-FR" sz="600" dirty="0"/>
              <a:t> japonais. Ces personnes, avec l’aide du JFC Network, avaient réussi à faire reconnaître leur filiation par leur père après la naissance, mais le processus pour les naturaliser a échoué. Le jugement est rendu pour ces plaignants l’année suivante et la Cour régionale de Tôkyô juge la loi de la nationalité comme anticonstitutionnelle. En février 2007, ce jugement est annulé par la Haute Cour de justice de Tôkyô, permettant à ses plaignants de faire appel et de porter leur cas auprès de la Cour Suprême. Le verdict est rendu et la Cour exprime la non-conformité de la loi sur la nationalité à la Constitution. Est enclenché en décembre 2008, le processus de révision pour le retrait de l’article de la loi qui ne donnait pas la nationalité japonaise aux enfants, nés hors mariage, dont le père reconnaissait la filiation (avant ou après la naissance).</a:t>
            </a:r>
          </a:p>
        </p:txBody>
      </p:sp>
      <p:sp>
        <p:nvSpPr>
          <p:cNvPr id="4" name="Espace réservé du numéro de diapositive 3"/>
          <p:cNvSpPr>
            <a:spLocks noGrp="1"/>
          </p:cNvSpPr>
          <p:nvPr>
            <p:ph type="sldNum" sz="quarter" idx="10"/>
          </p:nvPr>
        </p:nvSpPr>
        <p:spPr/>
        <p:txBody>
          <a:bodyPr/>
          <a:lstStyle/>
          <a:p>
            <a:fld id="{B91DFFEE-A45F-4170-9C0F-AE9067F5A88B}" type="slidenum">
              <a:rPr lang="fr-FR" smtClean="0"/>
              <a:t>19</a:t>
            </a:fld>
            <a:endParaRPr lang="fr-FR"/>
          </a:p>
        </p:txBody>
      </p:sp>
    </p:spTree>
    <p:extLst>
      <p:ext uri="{BB962C8B-B14F-4D97-AF65-F5344CB8AC3E}">
        <p14:creationId xmlns:p14="http://schemas.microsoft.com/office/powerpoint/2010/main" val="1545359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7" name="Rectangle 6"/>
          <p:cNvSpPr/>
          <p:nvPr/>
        </p:nvSpPr>
        <p:spPr>
          <a:xfrm>
            <a:off x="448091" y="3085765"/>
            <a:ext cx="8240108"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2" y="990600"/>
            <a:ext cx="7989752" cy="1504844"/>
          </a:xfrm>
          <a:effectLst/>
        </p:spPr>
        <p:txBody>
          <a:bodyPr anchor="b">
            <a:normAutofit/>
          </a:bodyPr>
          <a:lstStyle>
            <a:lvl1pPr>
              <a:defRPr sz="3600">
                <a:solidFill>
                  <a:schemeClr val="accent1"/>
                </a:solidFill>
              </a:defRPr>
            </a:lvl1pPr>
          </a:lstStyle>
          <a:p>
            <a:r>
              <a:rPr lang="fr-FR"/>
              <a:t>Modifiez le style du titre</a:t>
            </a:r>
            <a:endParaRPr lang="en-US" dirty="0"/>
          </a:p>
        </p:txBody>
      </p:sp>
      <p:sp>
        <p:nvSpPr>
          <p:cNvPr id="3" name="Subtitle 2"/>
          <p:cNvSpPr>
            <a:spLocks noGrp="1"/>
          </p:cNvSpPr>
          <p:nvPr>
            <p:ph type="subTitle" idx="1"/>
          </p:nvPr>
        </p:nvSpPr>
        <p:spPr>
          <a:xfrm>
            <a:off x="581192" y="2495444"/>
            <a:ext cx="7989752"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A309A6D-C09C-4548-B29A-6CF363A7E532}" type="datetimeFigureOut">
              <a:rPr lang="fr-FR" smtClean="0"/>
              <a:t>06/04/2022</a:t>
            </a:fld>
            <a:endParaRPr lang="fr-BE"/>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fr-BE"/>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F4668DC-857F-487D-BFFA-8C0CA5037977}" type="slidenum">
              <a:rPr lang="fr-BE" smtClean="0"/>
              <a:t>‹N°›</a:t>
            </a:fld>
            <a:endParaRPr lang="fr-BE"/>
          </a:p>
        </p:txBody>
      </p:sp>
    </p:spTree>
    <p:extLst>
      <p:ext uri="{BB962C8B-B14F-4D97-AF65-F5344CB8AC3E}">
        <p14:creationId xmlns:p14="http://schemas.microsoft.com/office/powerpoint/2010/main" val="2886500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A309A6D-C09C-4548-B29A-6CF363A7E532}" type="datetimeFigureOut">
              <a:rPr lang="fr-FR" smtClean="0"/>
              <a:t>06/04/2022</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27116263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7" name="Rectangle 6"/>
          <p:cNvSpPr>
            <a:spLocks noChangeAspect="1"/>
          </p:cNvSpPr>
          <p:nvPr/>
        </p:nvSpPr>
        <p:spPr>
          <a:xfrm>
            <a:off x="6629400" y="599725"/>
            <a:ext cx="20573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0" y="675725"/>
            <a:ext cx="1503123" cy="5183073"/>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581192" y="675725"/>
            <a:ext cx="5922209" cy="5183073"/>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a:xfrm>
            <a:off x="6745255" y="5956136"/>
            <a:ext cx="947672" cy="365125"/>
          </a:xfrm>
        </p:spPr>
        <p:txBody>
          <a:bodyPr/>
          <a:lstStyle>
            <a:lvl1pPr>
              <a:defRPr>
                <a:solidFill>
                  <a:schemeClr val="accent1">
                    <a:lumMod val="75000"/>
                    <a:lumOff val="25000"/>
                  </a:schemeClr>
                </a:solidFill>
              </a:defRPr>
            </a:lvl1pPr>
          </a:lstStyle>
          <a:p>
            <a:fld id="{AA309A6D-C09C-4548-B29A-6CF363A7E532}" type="datetimeFigureOut">
              <a:rPr lang="fr-FR" smtClean="0"/>
              <a:t>06/04/2022</a:t>
            </a:fld>
            <a:endParaRPr lang="fr-BE"/>
          </a:p>
        </p:txBody>
      </p:sp>
      <p:sp>
        <p:nvSpPr>
          <p:cNvPr id="5" name="Footer Placeholder 4"/>
          <p:cNvSpPr>
            <a:spLocks noGrp="1"/>
          </p:cNvSpPr>
          <p:nvPr>
            <p:ph type="ftr" sz="quarter" idx="11"/>
          </p:nvPr>
        </p:nvSpPr>
        <p:spPr>
          <a:xfrm>
            <a:off x="581192" y="5951810"/>
            <a:ext cx="5922209" cy="365125"/>
          </a:xfrm>
        </p:spPr>
        <p:txBody>
          <a:bodyPr/>
          <a:lstStyle/>
          <a:p>
            <a:endParaRPr lang="fr-BE"/>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F4668DC-857F-487D-BFFA-8C0CA5037977}" type="slidenum">
              <a:rPr lang="fr-BE" smtClean="0"/>
              <a:t>‹N°›</a:t>
            </a:fld>
            <a:endParaRPr lang="fr-BE"/>
          </a:p>
        </p:txBody>
      </p:sp>
    </p:spTree>
    <p:extLst>
      <p:ext uri="{BB962C8B-B14F-4D97-AF65-F5344CB8AC3E}">
        <p14:creationId xmlns:p14="http://schemas.microsoft.com/office/powerpoint/2010/main" val="826150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7" name="Rectangle 6"/>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AA309A6D-C09C-4548-B29A-6CF363A7E532}" type="datetimeFigureOut">
              <a:rPr lang="fr-FR" smtClean="0"/>
              <a:t>06/04/2022</a:t>
            </a:fld>
            <a:endParaRPr lang="fr-BE"/>
          </a:p>
        </p:txBody>
      </p:sp>
      <p:sp>
        <p:nvSpPr>
          <p:cNvPr id="5" name="Footer Placeholder 4"/>
          <p:cNvSpPr>
            <a:spLocks noGrp="1"/>
          </p:cNvSpPr>
          <p:nvPr>
            <p:ph type="ftr" sz="quarter" idx="11"/>
          </p:nvPr>
        </p:nvSpPr>
        <p:spPr/>
        <p:txBody>
          <a:bodyPr/>
          <a:lstStyle/>
          <a:p>
            <a:endParaRPr lang="fr-BE"/>
          </a:p>
        </p:txBody>
      </p:sp>
      <p:sp>
        <p:nvSpPr>
          <p:cNvPr id="6" name="Slide Number Placeholder 5"/>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1223646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8" name="Rectangle 7"/>
          <p:cNvSpPr>
            <a:spLocks noChangeAspect="1"/>
          </p:cNvSpPr>
          <p:nvPr/>
        </p:nvSpPr>
        <p:spPr>
          <a:xfrm>
            <a:off x="452646" y="5141973"/>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36573"/>
            <a:ext cx="7989751" cy="1504844"/>
          </a:xfrm>
        </p:spPr>
        <p:txBody>
          <a:bodyPr anchor="b">
            <a:normAutofit/>
          </a:bodyPr>
          <a:lstStyle>
            <a:lvl1pPr algn="l">
              <a:defRPr sz="3600" b="0" cap="all">
                <a:solidFill>
                  <a:schemeClr val="accent1"/>
                </a:solidFill>
              </a:defRPr>
            </a:lvl1pPr>
          </a:lstStyle>
          <a:p>
            <a:r>
              <a:rPr lang="fr-FR"/>
              <a:t>Modifiez le style du titre</a:t>
            </a:r>
            <a:endParaRPr lang="en-US" dirty="0"/>
          </a:p>
        </p:txBody>
      </p:sp>
      <p:sp>
        <p:nvSpPr>
          <p:cNvPr id="3" name="Text Placeholder 2"/>
          <p:cNvSpPr>
            <a:spLocks noGrp="1"/>
          </p:cNvSpPr>
          <p:nvPr>
            <p:ph type="body" idx="1"/>
          </p:nvPr>
        </p:nvSpPr>
        <p:spPr>
          <a:xfrm>
            <a:off x="581193" y="4541417"/>
            <a:ext cx="7989751"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A309A6D-C09C-4548-B29A-6CF363A7E532}" type="datetimeFigureOut">
              <a:rPr lang="fr-FR" smtClean="0"/>
              <a:t>06/04/2022</a:t>
            </a:fld>
            <a:endParaRPr lang="fr-BE"/>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fr-BE"/>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F4668DC-857F-487D-BFFA-8C0CA5037977}" type="slidenum">
              <a:rPr lang="fr-BE" smtClean="0"/>
              <a:t>‹N°›</a:t>
            </a:fld>
            <a:endParaRPr lang="fr-BE"/>
          </a:p>
        </p:txBody>
      </p:sp>
    </p:spTree>
    <p:extLst>
      <p:ext uri="{BB962C8B-B14F-4D97-AF65-F5344CB8AC3E}">
        <p14:creationId xmlns:p14="http://schemas.microsoft.com/office/powerpoint/2010/main" val="975866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Rectangle 7"/>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581192" y="2228002"/>
            <a:ext cx="3899527" cy="363304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63282" y="2228003"/>
            <a:ext cx="3907662" cy="3633047"/>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A309A6D-C09C-4548-B29A-6CF363A7E532}" type="datetimeFigureOut">
              <a:rPr lang="fr-FR" smtClean="0"/>
              <a:t>06/04/2022</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782569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Rectangle 9"/>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887219" y="2228003"/>
            <a:ext cx="359350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581192" y="2926051"/>
            <a:ext cx="3899527" cy="2934999"/>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969308" y="2228003"/>
            <a:ext cx="3601635"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4663282" y="2926051"/>
            <a:ext cx="3907662" cy="2934999"/>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AA309A6D-C09C-4548-B29A-6CF363A7E532}" type="datetimeFigureOut">
              <a:rPr lang="fr-FR" smtClean="0"/>
              <a:t>06/04/2022</a:t>
            </a:fld>
            <a:endParaRPr lang="fr-BE"/>
          </a:p>
        </p:txBody>
      </p:sp>
      <p:sp>
        <p:nvSpPr>
          <p:cNvPr id="8" name="Footer Placeholder 7"/>
          <p:cNvSpPr>
            <a:spLocks noGrp="1"/>
          </p:cNvSpPr>
          <p:nvPr>
            <p:ph type="ftr" sz="quarter" idx="11"/>
          </p:nvPr>
        </p:nvSpPr>
        <p:spPr/>
        <p:txBody>
          <a:bodyPr/>
          <a:lstStyle/>
          <a:p>
            <a:endParaRPr lang="fr-BE"/>
          </a:p>
        </p:txBody>
      </p:sp>
      <p:sp>
        <p:nvSpPr>
          <p:cNvPr id="9" name="Slide Number Placeholder 8"/>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3514887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6" name="Rectangle 5"/>
          <p:cNvSpPr>
            <a:spLocks noChangeAspect="1"/>
          </p:cNvSpPr>
          <p:nvPr/>
        </p:nvSpPr>
        <p:spPr>
          <a:xfrm>
            <a:off x="448092" y="599725"/>
            <a:ext cx="8238707"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A309A6D-C09C-4548-B29A-6CF363A7E532}" type="datetimeFigureOut">
              <a:rPr lang="fr-FR" smtClean="0"/>
              <a:t>06/04/2022</a:t>
            </a:fld>
            <a:endParaRPr lang="fr-BE"/>
          </a:p>
        </p:txBody>
      </p:sp>
      <p:sp>
        <p:nvSpPr>
          <p:cNvPr id="4" name="Footer Placeholder 3"/>
          <p:cNvSpPr>
            <a:spLocks noGrp="1"/>
          </p:cNvSpPr>
          <p:nvPr>
            <p:ph type="ftr" sz="quarter" idx="11"/>
          </p:nvPr>
        </p:nvSpPr>
        <p:spPr/>
        <p:txBody>
          <a:bodyPr/>
          <a:lstStyle/>
          <a:p>
            <a:endParaRPr lang="fr-BE"/>
          </a:p>
        </p:txBody>
      </p:sp>
      <p:sp>
        <p:nvSpPr>
          <p:cNvPr id="5" name="Slide Number Placeholder 4"/>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965527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309A6D-C09C-4548-B29A-6CF363A7E532}" type="datetimeFigureOut">
              <a:rPr lang="fr-FR" smtClean="0"/>
              <a:t>06/04/2022</a:t>
            </a:fld>
            <a:endParaRPr lang="fr-BE"/>
          </a:p>
        </p:txBody>
      </p:sp>
      <p:sp>
        <p:nvSpPr>
          <p:cNvPr id="3" name="Footer Placeholder 2"/>
          <p:cNvSpPr>
            <a:spLocks noGrp="1"/>
          </p:cNvSpPr>
          <p:nvPr>
            <p:ph type="ftr" sz="quarter" idx="11"/>
          </p:nvPr>
        </p:nvSpPr>
        <p:spPr/>
        <p:txBody>
          <a:bodyPr/>
          <a:lstStyle/>
          <a:p>
            <a:endParaRPr lang="fr-BE"/>
          </a:p>
        </p:txBody>
      </p:sp>
      <p:sp>
        <p:nvSpPr>
          <p:cNvPr id="4" name="Slide Number Placeholder 3"/>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171798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9" name="Rectangle 8"/>
          <p:cNvSpPr>
            <a:spLocks noChangeAspect="1"/>
          </p:cNvSpPr>
          <p:nvPr/>
        </p:nvSpPr>
        <p:spPr>
          <a:xfrm>
            <a:off x="452646" y="5141973"/>
            <a:ext cx="8238707"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352" y="5262296"/>
            <a:ext cx="3536625" cy="689514"/>
          </a:xfrm>
        </p:spPr>
        <p:txBody>
          <a:bodyPr anchor="ctr"/>
          <a:lstStyle>
            <a:lvl1pPr algn="l">
              <a:defRPr sz="2000" b="0">
                <a:solidFill>
                  <a:schemeClr val="accent1">
                    <a:lumMod val="75000"/>
                    <a:lumOff val="25000"/>
                  </a:schemeClr>
                </a:solidFill>
              </a:defRPr>
            </a:lvl1pPr>
          </a:lstStyle>
          <a:p>
            <a:r>
              <a:rPr lang="fr-FR"/>
              <a:t>Modifiez le style du titre</a:t>
            </a:r>
            <a:endParaRPr lang="en-US" dirty="0"/>
          </a:p>
        </p:txBody>
      </p:sp>
      <p:sp>
        <p:nvSpPr>
          <p:cNvPr id="3" name="Content Placeholder 2"/>
          <p:cNvSpPr>
            <a:spLocks noGrp="1"/>
          </p:cNvSpPr>
          <p:nvPr>
            <p:ph idx="1"/>
          </p:nvPr>
        </p:nvSpPr>
        <p:spPr>
          <a:xfrm>
            <a:off x="446399" y="601200"/>
            <a:ext cx="82404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4305617" y="5262295"/>
            <a:ext cx="426532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A309A6D-C09C-4548-B29A-6CF363A7E532}" type="datetimeFigureOut">
              <a:rPr lang="fr-FR" smtClean="0"/>
              <a:t>06/04/2022</a:t>
            </a:fld>
            <a:endParaRPr lang="fr-BE"/>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fr-BE"/>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F4668DC-857F-487D-BFFA-8C0CA5037977}" type="slidenum">
              <a:rPr lang="fr-BE" smtClean="0"/>
              <a:t>‹N°›</a:t>
            </a:fld>
            <a:endParaRPr lang="fr-BE"/>
          </a:p>
        </p:txBody>
      </p:sp>
    </p:spTree>
    <p:extLst>
      <p:ext uri="{BB962C8B-B14F-4D97-AF65-F5344CB8AC3E}">
        <p14:creationId xmlns:p14="http://schemas.microsoft.com/office/powerpoint/2010/main" val="832585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81192" y="4693389"/>
            <a:ext cx="7989752" cy="566738"/>
          </a:xfrm>
        </p:spPr>
        <p:txBody>
          <a:bodyPr anchor="b">
            <a:normAutofit/>
          </a:bodyPr>
          <a:lstStyle>
            <a:lvl1pPr algn="l">
              <a:defRPr sz="2400" b="0">
                <a:solidFill>
                  <a:schemeClr val="accent1"/>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448093" y="599725"/>
            <a:ext cx="8238706"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581192" y="5260126"/>
            <a:ext cx="7989752"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AA309A6D-C09C-4548-B29A-6CF363A7E532}" type="datetimeFigureOut">
              <a:rPr lang="fr-FR" smtClean="0"/>
              <a:t>06/04/2022</a:t>
            </a:fld>
            <a:endParaRPr lang="fr-BE"/>
          </a:p>
        </p:txBody>
      </p:sp>
      <p:sp>
        <p:nvSpPr>
          <p:cNvPr id="6" name="Footer Placeholder 5"/>
          <p:cNvSpPr>
            <a:spLocks noGrp="1"/>
          </p:cNvSpPr>
          <p:nvPr>
            <p:ph type="ftr" sz="quarter" idx="11"/>
          </p:nvPr>
        </p:nvSpPr>
        <p:spPr/>
        <p:txBody>
          <a:bodyPr/>
          <a:lstStyle/>
          <a:p>
            <a:endParaRPr lang="fr-BE"/>
          </a:p>
        </p:txBody>
      </p:sp>
      <p:sp>
        <p:nvSpPr>
          <p:cNvPr id="7" name="Slide Number Placeholder 6"/>
          <p:cNvSpPr>
            <a:spLocks noGrp="1"/>
          </p:cNvSpPr>
          <p:nvPr>
            <p:ph type="sldNum" sz="quarter" idx="12"/>
          </p:nvPr>
        </p:nvSpPr>
        <p:spPr/>
        <p:txBody>
          <a:bodyPr/>
          <a:lstStyle/>
          <a:p>
            <a:fld id="{CF4668DC-857F-487D-BFFA-8C0CA5037977}" type="slidenum">
              <a:rPr lang="fr-BE" smtClean="0"/>
              <a:t>‹N°›</a:t>
            </a:fld>
            <a:endParaRPr lang="fr-BE"/>
          </a:p>
        </p:txBody>
      </p:sp>
    </p:spTree>
    <p:extLst>
      <p:ext uri="{BB962C8B-B14F-4D97-AF65-F5344CB8AC3E}">
        <p14:creationId xmlns:p14="http://schemas.microsoft.com/office/powerpoint/2010/main" val="214858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10000"/>
              </a:schemeClr>
            </a:gs>
            <a:gs pos="100000">
              <a:schemeClr val="bg2">
                <a:shade val="98000"/>
                <a:satMod val="110000"/>
                <a:lumMod val="86000"/>
              </a:schemeClr>
            </a:gs>
          </a:gsLst>
          <a:path path="circle">
            <a:fillToRect l="50000" t="50000" r="100000" b="10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687474"/>
            <a:ext cx="7989752" cy="1083329"/>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581192" y="2228003"/>
            <a:ext cx="7989752" cy="3630794"/>
          </a:xfrm>
          <a:prstGeom prst="rect">
            <a:avLst/>
          </a:prstGeom>
        </p:spPr>
        <p:txBody>
          <a:bodyPr vert="horz" lIns="91440" tIns="45720" rIns="91440" bIns="45720" rtlCol="0" anchor="ct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559327" y="5956136"/>
            <a:ext cx="2133600" cy="365125"/>
          </a:xfrm>
          <a:prstGeom prst="rect">
            <a:avLst/>
          </a:prstGeom>
        </p:spPr>
        <p:txBody>
          <a:bodyPr vert="horz" lIns="91440" tIns="45720" rIns="91440" bIns="45720" rtlCol="0" anchor="ctr"/>
          <a:lstStyle>
            <a:lvl1pPr algn="r">
              <a:defRPr sz="900">
                <a:solidFill>
                  <a:schemeClr val="accent2"/>
                </a:solidFill>
              </a:defRPr>
            </a:lvl1pPr>
          </a:lstStyle>
          <a:p>
            <a:fld id="{FAE8BC39-7020-49FC-80D0-D1EAD488CBC0}" type="datetimeFigureOut">
              <a:rPr lang="fr-FR" smtClean="0">
                <a:solidFill>
                  <a:prstClr val="black">
                    <a:lumMod val="95000"/>
                    <a:lumOff val="5000"/>
                  </a:prstClr>
                </a:solidFill>
              </a:rPr>
              <a:pPr/>
              <a:t>06/04/2022</a:t>
            </a:fld>
            <a:endParaRPr lang="fr-FR">
              <a:solidFill>
                <a:prstClr val="black">
                  <a:lumMod val="95000"/>
                  <a:lumOff val="5000"/>
                </a:prstClr>
              </a:solidFill>
            </a:endParaRPr>
          </a:p>
        </p:txBody>
      </p:sp>
      <p:sp>
        <p:nvSpPr>
          <p:cNvPr id="5" name="Footer Placeholder 4"/>
          <p:cNvSpPr>
            <a:spLocks noGrp="1"/>
          </p:cNvSpPr>
          <p:nvPr>
            <p:ph type="ftr" sz="quarter" idx="3"/>
          </p:nvPr>
        </p:nvSpPr>
        <p:spPr>
          <a:xfrm>
            <a:off x="581192" y="5951810"/>
            <a:ext cx="4870585" cy="365125"/>
          </a:xfrm>
          <a:prstGeom prst="rect">
            <a:avLst/>
          </a:prstGeom>
        </p:spPr>
        <p:txBody>
          <a:bodyPr vert="horz" lIns="91440" tIns="45720" rIns="91440" bIns="45720" rtlCol="0" anchor="ctr"/>
          <a:lstStyle>
            <a:lvl1pPr algn="l">
              <a:defRPr sz="900" cap="all">
                <a:solidFill>
                  <a:schemeClr val="accent2"/>
                </a:solidFill>
              </a:defRPr>
            </a:lvl1pPr>
          </a:lstStyle>
          <a:p>
            <a:endParaRPr lang="fr-FR">
              <a:solidFill>
                <a:prstClr val="black">
                  <a:lumMod val="95000"/>
                  <a:lumOff val="5000"/>
                </a:prstClr>
              </a:solidFill>
            </a:endParaRPr>
          </a:p>
        </p:txBody>
      </p:sp>
      <p:sp>
        <p:nvSpPr>
          <p:cNvPr id="6" name="Slide Number Placeholder 5"/>
          <p:cNvSpPr>
            <a:spLocks noGrp="1"/>
          </p:cNvSpPr>
          <p:nvPr>
            <p:ph type="sldNum" sz="quarter" idx="4"/>
          </p:nvPr>
        </p:nvSpPr>
        <p:spPr>
          <a:xfrm>
            <a:off x="7800476" y="5956136"/>
            <a:ext cx="770468" cy="365125"/>
          </a:xfrm>
          <a:prstGeom prst="rect">
            <a:avLst/>
          </a:prstGeom>
        </p:spPr>
        <p:txBody>
          <a:bodyPr vert="horz" lIns="91440" tIns="45720" rIns="91440" bIns="45720" rtlCol="0" anchor="ctr"/>
          <a:lstStyle>
            <a:lvl1pPr algn="r">
              <a:defRPr sz="900">
                <a:solidFill>
                  <a:schemeClr val="accent2"/>
                </a:solidFill>
              </a:defRPr>
            </a:lvl1pPr>
          </a:lstStyle>
          <a:p>
            <a:fld id="{2ED0521C-0371-4AE2-9C2C-1A832593453F}" type="slidenum">
              <a:rPr lang="fr-FR" smtClean="0">
                <a:solidFill>
                  <a:prstClr val="black">
                    <a:lumMod val="95000"/>
                    <a:lumOff val="5000"/>
                  </a:prstClr>
                </a:solidFill>
              </a:rPr>
              <a:pPr/>
              <a:t>‹N°›</a:t>
            </a:fld>
            <a:endParaRPr lang="fr-FR">
              <a:solidFill>
                <a:prstClr val="black">
                  <a:lumMod val="95000"/>
                  <a:lumOff val="5000"/>
                </a:prstClr>
              </a:solidFill>
            </a:endParaRPr>
          </a:p>
        </p:txBody>
      </p:sp>
      <p:sp>
        <p:nvSpPr>
          <p:cNvPr id="9" name="Rectangle 8"/>
          <p:cNvSpPr/>
          <p:nvPr/>
        </p:nvSpPr>
        <p:spPr>
          <a:xfrm>
            <a:off x="448091" y="441325"/>
            <a:ext cx="2719909"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976001" y="441325"/>
            <a:ext cx="27108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216601" y="441325"/>
            <a:ext cx="27108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7301035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alexia-charapoff-avocat-vienne.fr/contestation-paternite.php"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notaires.fr/fr/node/26885" TargetMode="External"/><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hyperlink" Target="https://www.gov-online.go.jp/useful/article/201809/1.html#section2"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persee.fr/doc/ebisu_1340-3656_2006_num_36_1_145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persee.fr/doc/ebisu_1340-3656_2011_num_46_1_1709_t9_0159_0000_1"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nippon.com/fr/japan-data/h0054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Chapitre 3 – le droit de la famille</a:t>
            </a:r>
          </a:p>
        </p:txBody>
      </p:sp>
      <p:sp>
        <p:nvSpPr>
          <p:cNvPr id="3" name="Espace réservé du contenu 2"/>
          <p:cNvSpPr>
            <a:spLocks noGrp="1"/>
          </p:cNvSpPr>
          <p:nvPr>
            <p:ph idx="1"/>
          </p:nvPr>
        </p:nvSpPr>
        <p:spPr/>
        <p:txBody>
          <a:bodyPr/>
          <a:lstStyle/>
          <a:p>
            <a:pPr marL="342900" indent="-342900">
              <a:buFont typeface="+mj-lt"/>
              <a:buAutoNum type="arabicPeriod"/>
            </a:pPr>
            <a:endParaRPr lang="fr-FR" dirty="0"/>
          </a:p>
        </p:txBody>
      </p:sp>
    </p:spTree>
    <p:extLst>
      <p:ext uri="{BB962C8B-B14F-4D97-AF65-F5344CB8AC3E}">
        <p14:creationId xmlns:p14="http://schemas.microsoft.com/office/powerpoint/2010/main" val="1547382588"/>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Types de divorces et durée de la procédure</a:t>
            </a:r>
          </a:p>
        </p:txBody>
      </p:sp>
      <p:sp>
        <p:nvSpPr>
          <p:cNvPr id="3" name="Espace réservé du contenu 2"/>
          <p:cNvSpPr>
            <a:spLocks noGrp="1"/>
          </p:cNvSpPr>
          <p:nvPr>
            <p:ph idx="1"/>
          </p:nvPr>
        </p:nvSpPr>
        <p:spPr/>
        <p:txBody>
          <a:bodyPr/>
          <a:lstStyle/>
          <a:p>
            <a:endParaRPr lang="fr-FR"/>
          </a:p>
        </p:txBody>
      </p:sp>
      <p:pic>
        <p:nvPicPr>
          <p:cNvPr id="2050" name="Picture 2" descr="Résultat de recherche d'images pour &quot;離婚 調停 裁判 推移&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60848"/>
            <a:ext cx="8568952" cy="474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52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Autorité parentale conjointe (</a:t>
            </a:r>
            <a:r>
              <a:rPr lang="ja-JP" altLang="fr-FR" dirty="0"/>
              <a:t>共同親権</a:t>
            </a:r>
            <a:r>
              <a:rPr lang="fr-FR" altLang="ja-JP" dirty="0"/>
              <a:t>)</a:t>
            </a:r>
            <a:endParaRPr lang="fr-FR" dirty="0"/>
          </a:p>
        </p:txBody>
      </p:sp>
      <p:sp>
        <p:nvSpPr>
          <p:cNvPr id="3" name="Espace réservé du contenu 2"/>
          <p:cNvSpPr>
            <a:spLocks noGrp="1"/>
          </p:cNvSpPr>
          <p:nvPr>
            <p:ph idx="1"/>
          </p:nvPr>
        </p:nvSpPr>
        <p:spPr>
          <a:xfrm>
            <a:off x="0" y="1844824"/>
            <a:ext cx="9144000" cy="5112568"/>
          </a:xfrm>
        </p:spPr>
        <p:txBody>
          <a:bodyPr anchor="t">
            <a:normAutofit fontScale="92500" lnSpcReduction="20000"/>
          </a:bodyPr>
          <a:lstStyle/>
          <a:p>
            <a:pPr>
              <a:buFont typeface="Wingdings" panose="05000000000000000000" pitchFamily="2" charset="2"/>
              <a:buChar char="v"/>
            </a:pPr>
            <a:r>
              <a:rPr lang="fr-FR" dirty="0">
                <a:solidFill>
                  <a:schemeClr val="accent2"/>
                </a:solidFill>
              </a:rPr>
              <a:t>L’autorité parentale conjointe </a:t>
            </a:r>
            <a:r>
              <a:rPr lang="fr-FR" dirty="0"/>
              <a:t>n’est admise en droit japonais que pour les </a:t>
            </a:r>
            <a:r>
              <a:rPr lang="fr-FR" dirty="0">
                <a:solidFill>
                  <a:schemeClr val="accent2"/>
                </a:solidFill>
              </a:rPr>
              <a:t>couples mariés</a:t>
            </a:r>
          </a:p>
          <a:p>
            <a:pPr>
              <a:buFont typeface="Wingdings" panose="05000000000000000000" pitchFamily="2" charset="2"/>
              <a:buChar char="v"/>
            </a:pPr>
            <a:r>
              <a:rPr lang="fr-FR" altLang="ja-JP" dirty="0"/>
              <a:t>Si le couple n’est </a:t>
            </a:r>
            <a:r>
              <a:rPr lang="fr-FR" altLang="ja-JP" dirty="0">
                <a:solidFill>
                  <a:schemeClr val="accent2"/>
                </a:solidFill>
              </a:rPr>
              <a:t>pas marié </a:t>
            </a:r>
            <a:r>
              <a:rPr lang="fr-FR" altLang="ja-JP" dirty="0"/>
              <a:t>ou qu’il </a:t>
            </a:r>
            <a:r>
              <a:rPr lang="fr-FR" altLang="ja-JP" dirty="0">
                <a:solidFill>
                  <a:schemeClr val="accent2"/>
                </a:solidFill>
              </a:rPr>
              <a:t>divorce</a:t>
            </a:r>
            <a:r>
              <a:rPr lang="fr-FR" altLang="ja-JP" dirty="0"/>
              <a:t>, seul </a:t>
            </a:r>
            <a:r>
              <a:rPr lang="fr-FR" altLang="ja-JP" dirty="0">
                <a:solidFill>
                  <a:schemeClr val="accent2"/>
                </a:solidFill>
              </a:rPr>
              <a:t>l’un des deux parents possède l’autorité parentale </a:t>
            </a:r>
            <a:r>
              <a:rPr lang="fr-FR" altLang="ja-JP" dirty="0"/>
              <a:t>sur l’enfant (</a:t>
            </a:r>
            <a:r>
              <a:rPr lang="fr-FR" altLang="ja-JP" dirty="0">
                <a:sym typeface="Wingdings" panose="05000000000000000000" pitchFamily="2" charset="2"/>
              </a:rPr>
              <a:t>il y a au moins un enfant mineur dans </a:t>
            </a:r>
            <a:r>
              <a:rPr lang="fr-FR" altLang="ja-JP" dirty="0"/>
              <a:t>60% des divorces environ)</a:t>
            </a:r>
            <a:r>
              <a:rPr lang="fr-FR" altLang="ja-JP" dirty="0">
                <a:sym typeface="Wingdings" panose="05000000000000000000" pitchFamily="2" charset="2"/>
              </a:rPr>
              <a:t>. </a:t>
            </a:r>
          </a:p>
          <a:p>
            <a:pPr>
              <a:buFont typeface="Wingdings" panose="05000000000000000000" pitchFamily="2" charset="2"/>
              <a:buChar char="v"/>
            </a:pPr>
            <a:r>
              <a:rPr lang="fr-FR" altLang="ja-JP" dirty="0"/>
              <a:t>La décision est prise par les parents au moment du divorce (par consentement mutuel ou par conciliation). Sinon c’est le juge qui décide, sur le principe de « </a:t>
            </a:r>
            <a:r>
              <a:rPr lang="fr-FR" altLang="ja-JP" dirty="0">
                <a:solidFill>
                  <a:schemeClr val="accent2"/>
                </a:solidFill>
              </a:rPr>
              <a:t>l’intérêt supérieur de l’enfant</a:t>
            </a:r>
            <a:r>
              <a:rPr lang="fr-FR" altLang="ja-JP" dirty="0"/>
              <a:t> » </a:t>
            </a:r>
            <a:r>
              <a:rPr lang="fr-FR" altLang="ja-JP" dirty="0">
                <a:sym typeface="Wingdings" panose="05000000000000000000" pitchFamily="2" charset="2"/>
              </a:rPr>
              <a:t>ex : prise en compte de son avis si + de 15 ans </a:t>
            </a:r>
            <a:r>
              <a:rPr lang="fr-FR" altLang="ja-JP" dirty="0"/>
              <a:t>(1989, convention relative aux droits de l’enfant).</a:t>
            </a:r>
          </a:p>
          <a:p>
            <a:pPr>
              <a:buFont typeface="Wingdings" panose="05000000000000000000" pitchFamily="2" charset="2"/>
              <a:buChar char="v"/>
            </a:pPr>
            <a:r>
              <a:rPr lang="fr-FR" altLang="ja-JP" dirty="0"/>
              <a:t> En 2017, dans </a:t>
            </a:r>
            <a:r>
              <a:rPr lang="fr-FR" altLang="ja-JP" dirty="0">
                <a:solidFill>
                  <a:schemeClr val="accent2"/>
                </a:solidFill>
              </a:rPr>
              <a:t>85%</a:t>
            </a:r>
            <a:r>
              <a:rPr lang="fr-FR" altLang="ja-JP" dirty="0"/>
              <a:t> des cas, c’est la </a:t>
            </a:r>
            <a:r>
              <a:rPr lang="fr-FR" altLang="ja-JP" dirty="0">
                <a:solidFill>
                  <a:schemeClr val="accent2"/>
                </a:solidFill>
              </a:rPr>
              <a:t>mère</a:t>
            </a:r>
            <a:r>
              <a:rPr lang="fr-FR" altLang="ja-JP" dirty="0"/>
              <a:t> qui récupère l’autorité parentale.</a:t>
            </a:r>
          </a:p>
          <a:p>
            <a:pPr>
              <a:buFont typeface="Wingdings" panose="05000000000000000000" pitchFamily="2" charset="2"/>
              <a:buChar char="v"/>
            </a:pPr>
            <a:r>
              <a:rPr lang="fr-FR" altLang="ja-JP" u="sng" dirty="0"/>
              <a:t>Rappel : </a:t>
            </a:r>
            <a:r>
              <a:rPr lang="fr-FR" altLang="ja-JP" dirty="0"/>
              <a:t>ce n’est pas forcément le parent qui possède le </a:t>
            </a:r>
            <a:r>
              <a:rPr lang="fr-FR" altLang="ja-JP" i="1" dirty="0" err="1"/>
              <a:t>koseki</a:t>
            </a:r>
            <a:r>
              <a:rPr lang="fr-FR" altLang="ja-JP" dirty="0"/>
              <a:t> dans lequel l’enfant est inscrit qui détient l’autorité parentale.</a:t>
            </a:r>
          </a:p>
          <a:p>
            <a:pPr>
              <a:buFont typeface="Wingdings" panose="05000000000000000000" pitchFamily="2" charset="2"/>
              <a:buChar char="v"/>
            </a:pPr>
            <a:r>
              <a:rPr lang="fr-FR" altLang="ja-JP" dirty="0"/>
              <a:t>Le parent ayant l’autorité parentale </a:t>
            </a:r>
            <a:r>
              <a:rPr lang="fr-FR" altLang="ja-JP" dirty="0">
                <a:solidFill>
                  <a:schemeClr val="accent2"/>
                </a:solidFill>
              </a:rPr>
              <a:t>vit avec l’enfant mineur </a:t>
            </a:r>
            <a:r>
              <a:rPr lang="fr-FR" altLang="ja-JP" dirty="0"/>
              <a:t>dont il est le tuteur légal. Il a :</a:t>
            </a:r>
          </a:p>
          <a:p>
            <a:pPr lvl="1">
              <a:buFont typeface="Wingdings" panose="05000000000000000000" pitchFamily="2" charset="2"/>
              <a:buChar char="v"/>
            </a:pPr>
            <a:r>
              <a:rPr lang="fr-FR" altLang="ja-JP" u="sng" dirty="0"/>
              <a:t>un </a:t>
            </a:r>
            <a:r>
              <a:rPr lang="fr-FR" altLang="ja-JP" u="sng" dirty="0">
                <a:solidFill>
                  <a:schemeClr val="accent2"/>
                </a:solidFill>
              </a:rPr>
              <a:t>droit de garde </a:t>
            </a:r>
            <a:r>
              <a:rPr lang="fr-FR" altLang="ja-JP" dirty="0"/>
              <a:t>(</a:t>
            </a:r>
            <a:r>
              <a:rPr lang="ja-JP" altLang="fr-FR" dirty="0"/>
              <a:t>監護権</a:t>
            </a:r>
            <a:r>
              <a:rPr lang="fr-FR" altLang="ja-JP" dirty="0"/>
              <a:t> </a:t>
            </a:r>
            <a:r>
              <a:rPr lang="ja-JP" altLang="fr-FR" sz="1000" dirty="0"/>
              <a:t>かんごけん</a:t>
            </a:r>
            <a:r>
              <a:rPr lang="ja-JP" altLang="fr-FR" dirty="0"/>
              <a:t>）</a:t>
            </a:r>
            <a:r>
              <a:rPr lang="fr-FR" altLang="ja-JP" dirty="0"/>
              <a:t>: droit de définir le </a:t>
            </a:r>
            <a:r>
              <a:rPr lang="fr-FR" altLang="ja-JP" dirty="0">
                <a:solidFill>
                  <a:schemeClr val="accent2"/>
                </a:solidFill>
              </a:rPr>
              <a:t>domicile de résidence</a:t>
            </a:r>
            <a:r>
              <a:rPr lang="fr-FR" altLang="ja-JP" dirty="0"/>
              <a:t>, pouvoir de </a:t>
            </a:r>
            <a:r>
              <a:rPr lang="fr-FR" altLang="ja-JP" dirty="0">
                <a:solidFill>
                  <a:schemeClr val="accent2"/>
                </a:solidFill>
              </a:rPr>
              <a:t>discipline</a:t>
            </a:r>
            <a:r>
              <a:rPr lang="fr-FR" altLang="ja-JP" dirty="0"/>
              <a:t>, pouvoir de permettre ou non à l’enfant de travailler, </a:t>
            </a:r>
            <a:r>
              <a:rPr lang="fr-FR" altLang="ja-JP" dirty="0">
                <a:solidFill>
                  <a:schemeClr val="accent2"/>
                </a:solidFill>
              </a:rPr>
              <a:t>représentant légal </a:t>
            </a:r>
            <a:r>
              <a:rPr lang="fr-FR" altLang="ja-JP" dirty="0"/>
              <a:t>(peut faire des actes en son nom)</a:t>
            </a:r>
          </a:p>
          <a:p>
            <a:pPr lvl="1">
              <a:buFont typeface="Wingdings" panose="05000000000000000000" pitchFamily="2" charset="2"/>
              <a:buChar char="v"/>
            </a:pPr>
            <a:r>
              <a:rPr lang="fr-FR" altLang="ja-JP" u="sng" dirty="0"/>
              <a:t>un </a:t>
            </a:r>
            <a:r>
              <a:rPr lang="fr-FR" altLang="ja-JP" u="sng" dirty="0">
                <a:solidFill>
                  <a:schemeClr val="accent2"/>
                </a:solidFill>
              </a:rPr>
              <a:t>droit de gestion de ses biens </a:t>
            </a:r>
            <a:r>
              <a:rPr lang="fr-FR" altLang="ja-JP" dirty="0"/>
              <a:t>(</a:t>
            </a:r>
            <a:r>
              <a:rPr lang="ja-JP" altLang="fr-FR" dirty="0"/>
              <a:t>財産管理権 </a:t>
            </a:r>
            <a:r>
              <a:rPr lang="ja-JP" altLang="fr-FR" sz="1100" dirty="0"/>
              <a:t>ざいさんかんりけん</a:t>
            </a:r>
            <a:r>
              <a:rPr lang="fr-FR" altLang="ja-JP" dirty="0"/>
              <a:t>) : gestion des bien et pouvoir de consentir ou non aux actes juridiques que souhaiterait réaliser l’enfant (achat ou vente d’immeuble dont il a hérité par exemple). </a:t>
            </a:r>
          </a:p>
          <a:p>
            <a:pPr>
              <a:buFont typeface="Wingdings" panose="05000000000000000000" pitchFamily="2" charset="2"/>
              <a:buChar char="v"/>
            </a:pPr>
            <a:r>
              <a:rPr lang="fr-FR" altLang="ja-JP" dirty="0"/>
              <a:t>L’autre</a:t>
            </a:r>
            <a:r>
              <a:rPr lang="ja-JP" altLang="fr-FR" dirty="0"/>
              <a:t> </a:t>
            </a:r>
            <a:r>
              <a:rPr lang="fr-FR" altLang="ja-JP" dirty="0"/>
              <a:t>parent peut en revanche disposer d’un </a:t>
            </a:r>
            <a:r>
              <a:rPr lang="fr-FR" altLang="ja-JP" dirty="0">
                <a:solidFill>
                  <a:schemeClr val="accent2"/>
                </a:solidFill>
              </a:rPr>
              <a:t>droit de visite </a:t>
            </a:r>
            <a:r>
              <a:rPr lang="fr-FR" altLang="ja-JP" dirty="0"/>
              <a:t>(</a:t>
            </a:r>
            <a:r>
              <a:rPr lang="ja-JP" altLang="fr-FR" dirty="0"/>
              <a:t>面会交流 </a:t>
            </a:r>
            <a:r>
              <a:rPr lang="ja-JP" altLang="fr-FR" sz="1300" dirty="0"/>
              <a:t>めんかいこうりゅう</a:t>
            </a:r>
            <a:r>
              <a:rPr lang="fr-FR" altLang="ja-JP" dirty="0"/>
              <a:t>) mais dans les faits, il arrive que l’exécution de ce droit de visite soit </a:t>
            </a:r>
            <a:r>
              <a:rPr lang="fr-FR" altLang="ja-JP" dirty="0">
                <a:solidFill>
                  <a:schemeClr val="accent2"/>
                </a:solidFill>
              </a:rPr>
              <a:t>très compliqué </a:t>
            </a:r>
            <a:r>
              <a:rPr lang="fr-FR" altLang="ja-JP" dirty="0"/>
              <a:t>si les deux parents ne s’entendent pas… </a:t>
            </a:r>
            <a:r>
              <a:rPr lang="fr-FR" altLang="ja-JP" dirty="0">
                <a:solidFill>
                  <a:schemeClr val="accent2"/>
                </a:solidFill>
              </a:rPr>
              <a:t>Insuffisance du nombre d’agents </a:t>
            </a:r>
            <a:r>
              <a:rPr lang="fr-FR" altLang="ja-JP" dirty="0"/>
              <a:t>en charge de faire respecter ce droit et justice qui ne prend pas assez en compte le problème.</a:t>
            </a:r>
          </a:p>
        </p:txBody>
      </p:sp>
    </p:spTree>
    <p:extLst>
      <p:ext uri="{BB962C8B-B14F-4D97-AF65-F5344CB8AC3E}">
        <p14:creationId xmlns:p14="http://schemas.microsoft.com/office/powerpoint/2010/main" val="806781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3"/>
          <p:cNvPicPr>
            <a:picLocks noChangeAspect="1"/>
          </p:cNvPicPr>
          <p:nvPr/>
        </p:nvPicPr>
        <p:blipFill rotWithShape="1">
          <a:blip r:embed="rId3"/>
          <a:srcRect l="5438" r="3020"/>
          <a:stretch/>
        </p:blipFill>
        <p:spPr>
          <a:xfrm rot="5400000">
            <a:off x="-1080428" y="1080428"/>
            <a:ext cx="6876871" cy="4716016"/>
          </a:xfrm>
          <a:prstGeom prst="rect">
            <a:avLst/>
          </a:prstGeom>
        </p:spPr>
      </p:pic>
      <p:pic>
        <p:nvPicPr>
          <p:cNvPr id="5" name="Image 4"/>
          <p:cNvPicPr>
            <a:picLocks noChangeAspect="1"/>
          </p:cNvPicPr>
          <p:nvPr/>
        </p:nvPicPr>
        <p:blipFill rotWithShape="1">
          <a:blip r:embed="rId4"/>
          <a:srcRect l="7938"/>
          <a:stretch/>
        </p:blipFill>
        <p:spPr>
          <a:xfrm rot="5400000">
            <a:off x="3893161" y="1204105"/>
            <a:ext cx="6075428" cy="4468663"/>
          </a:xfrm>
          <a:prstGeom prst="rect">
            <a:avLst/>
          </a:prstGeom>
        </p:spPr>
      </p:pic>
      <p:sp>
        <p:nvSpPr>
          <p:cNvPr id="6" name="Rectangle à coins arrondis 5"/>
          <p:cNvSpPr/>
          <p:nvPr/>
        </p:nvSpPr>
        <p:spPr>
          <a:xfrm>
            <a:off x="395536" y="4077072"/>
            <a:ext cx="4301007"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à coins arrondis 6"/>
          <p:cNvSpPr/>
          <p:nvPr/>
        </p:nvSpPr>
        <p:spPr>
          <a:xfrm>
            <a:off x="4743450" y="2242252"/>
            <a:ext cx="4301007" cy="82670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6442646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6896" y="687475"/>
            <a:ext cx="8064048" cy="797310"/>
          </a:xfrm>
        </p:spPr>
        <p:txBody>
          <a:bodyPr>
            <a:normAutofit/>
          </a:bodyPr>
          <a:lstStyle/>
          <a:p>
            <a:pPr algn="ctr"/>
            <a:r>
              <a:rPr lang="fr-FR" sz="2400" dirty="0"/>
              <a:t>Le devoir d’entretien et la pension alimentaire</a:t>
            </a:r>
          </a:p>
        </p:txBody>
      </p:sp>
      <p:sp>
        <p:nvSpPr>
          <p:cNvPr id="3" name="Espace réservé du contenu 2"/>
          <p:cNvSpPr>
            <a:spLocks noGrp="1"/>
          </p:cNvSpPr>
          <p:nvPr>
            <p:ph idx="1"/>
          </p:nvPr>
        </p:nvSpPr>
        <p:spPr>
          <a:xfrm>
            <a:off x="38420" y="1916833"/>
            <a:ext cx="9105580" cy="1713956"/>
          </a:xfrm>
        </p:spPr>
        <p:txBody>
          <a:bodyPr anchor="t"/>
          <a:lstStyle/>
          <a:p>
            <a:pPr algn="just">
              <a:buFont typeface="Wingdings" panose="05000000000000000000" pitchFamily="2" charset="2"/>
              <a:buChar char="v"/>
            </a:pPr>
            <a:r>
              <a:rPr lang="fr-FR" altLang="ja-JP" dirty="0"/>
              <a:t>Les</a:t>
            </a:r>
            <a:r>
              <a:rPr lang="ja-JP" altLang="fr-FR" dirty="0"/>
              <a:t> </a:t>
            </a:r>
            <a:r>
              <a:rPr lang="fr-FR" altLang="ja-JP" dirty="0"/>
              <a:t>deux parents ont en tous les cas un </a:t>
            </a:r>
            <a:r>
              <a:rPr lang="fr-FR" altLang="ja-JP" dirty="0">
                <a:solidFill>
                  <a:schemeClr val="accent2"/>
                </a:solidFill>
              </a:rPr>
              <a:t>devoir d’entretien </a:t>
            </a:r>
            <a:r>
              <a:rPr lang="fr-FR" altLang="ja-JP" dirty="0"/>
              <a:t>de l’enfant (</a:t>
            </a:r>
            <a:r>
              <a:rPr lang="ja-JP" altLang="fr-FR" dirty="0"/>
              <a:t>扶養義務 </a:t>
            </a:r>
            <a:r>
              <a:rPr lang="ja-JP" altLang="fr-FR" sz="1300" dirty="0"/>
              <a:t>ふようぎむ</a:t>
            </a:r>
            <a:r>
              <a:rPr lang="fr-FR" altLang="ja-JP" dirty="0"/>
              <a:t>) (art. 877 CC).</a:t>
            </a:r>
          </a:p>
          <a:p>
            <a:pPr algn="just">
              <a:buFont typeface="Wingdings" panose="05000000000000000000" pitchFamily="2" charset="2"/>
              <a:buChar char="v"/>
            </a:pPr>
            <a:r>
              <a:rPr lang="fr-FR" altLang="ja-JP" dirty="0"/>
              <a:t>L’autre parent doit payer une </a:t>
            </a:r>
            <a:r>
              <a:rPr lang="fr-FR" altLang="ja-JP" dirty="0">
                <a:solidFill>
                  <a:schemeClr val="accent2"/>
                </a:solidFill>
              </a:rPr>
              <a:t>pension alimentaire</a:t>
            </a:r>
            <a:r>
              <a:rPr lang="fr-FR" altLang="ja-JP" dirty="0"/>
              <a:t> (</a:t>
            </a:r>
            <a:r>
              <a:rPr lang="ja-JP" altLang="fr-FR" dirty="0">
                <a:sym typeface="Wingdings" panose="05000000000000000000" pitchFamily="2" charset="2"/>
              </a:rPr>
              <a:t>養育費</a:t>
            </a:r>
            <a:r>
              <a:rPr lang="fr-FR" altLang="ja-JP" dirty="0">
                <a:sym typeface="Wingdings" panose="05000000000000000000" pitchFamily="2" charset="2"/>
              </a:rPr>
              <a:t> </a:t>
            </a:r>
            <a:r>
              <a:rPr lang="ja-JP" altLang="fr-FR" sz="1300" dirty="0">
                <a:sym typeface="Wingdings" panose="05000000000000000000" pitchFamily="2" charset="2"/>
              </a:rPr>
              <a:t>よういくひ</a:t>
            </a:r>
            <a:r>
              <a:rPr lang="fr-FR" altLang="ja-JP" dirty="0">
                <a:sym typeface="Wingdings" panose="05000000000000000000" pitchFamily="2" charset="2"/>
              </a:rPr>
              <a:t>) </a:t>
            </a:r>
            <a:r>
              <a:rPr lang="fr-FR" altLang="ja-JP" dirty="0"/>
              <a:t>qui dépasse le simple cadre de l’alimentation et </a:t>
            </a:r>
            <a:r>
              <a:rPr lang="fr-FR" altLang="ja-JP" dirty="0">
                <a:sym typeface="Wingdings" panose="05000000000000000000" pitchFamily="2" charset="2"/>
              </a:rPr>
              <a:t>le devoir d’entretien, qui n’assurent que le strict minimum (on parle de </a:t>
            </a:r>
            <a:r>
              <a:rPr lang="ja-JP" altLang="fr-FR" dirty="0">
                <a:sym typeface="Wingdings" panose="05000000000000000000" pitchFamily="2" charset="2"/>
              </a:rPr>
              <a:t>生活保持義務</a:t>
            </a:r>
            <a:r>
              <a:rPr lang="fr-FR" altLang="ja-JP" dirty="0">
                <a:sym typeface="Wingdings" panose="05000000000000000000" pitchFamily="2" charset="2"/>
              </a:rPr>
              <a:t> </a:t>
            </a:r>
            <a:r>
              <a:rPr lang="ja-JP" altLang="fr-FR" sz="1200" dirty="0">
                <a:sym typeface="Wingdings" panose="05000000000000000000" pitchFamily="2" charset="2"/>
              </a:rPr>
              <a:t>せいかつほじぎむ</a:t>
            </a:r>
            <a:r>
              <a:rPr lang="fr-FR" altLang="ja-JP" dirty="0">
                <a:sym typeface="Wingdings" panose="05000000000000000000" pitchFamily="2" charset="2"/>
              </a:rPr>
              <a:t>, ou devoir de maintien du niveau de vie) (art. 766 CC).</a:t>
            </a:r>
            <a:endParaRPr lang="fr-FR" altLang="ja-JP" dirty="0"/>
          </a:p>
          <a:p>
            <a:pPr algn="just">
              <a:buFont typeface="Wingdings" panose="05000000000000000000" pitchFamily="2" charset="2"/>
              <a:buChar char="v"/>
            </a:pPr>
            <a:endParaRPr lang="fr-FR" dirty="0"/>
          </a:p>
        </p:txBody>
      </p:sp>
      <p:pic>
        <p:nvPicPr>
          <p:cNvPr id="4" name="Image 3"/>
          <p:cNvPicPr>
            <a:picLocks noChangeAspect="1"/>
          </p:cNvPicPr>
          <p:nvPr/>
        </p:nvPicPr>
        <p:blipFill>
          <a:blip r:embed="rId2"/>
          <a:stretch>
            <a:fillRect/>
          </a:stretch>
        </p:blipFill>
        <p:spPr>
          <a:xfrm>
            <a:off x="179512" y="3630788"/>
            <a:ext cx="5256693" cy="3217882"/>
          </a:xfrm>
          <a:prstGeom prst="rect">
            <a:avLst/>
          </a:prstGeom>
        </p:spPr>
      </p:pic>
      <p:sp>
        <p:nvSpPr>
          <p:cNvPr id="5" name="Espace réservé du contenu 2"/>
          <p:cNvSpPr txBox="1">
            <a:spLocks/>
          </p:cNvSpPr>
          <p:nvPr/>
        </p:nvSpPr>
        <p:spPr>
          <a:xfrm>
            <a:off x="5453181" y="3510338"/>
            <a:ext cx="3707795" cy="3347662"/>
          </a:xfrm>
          <a:prstGeom prst="rect">
            <a:avLst/>
          </a:prstGeom>
        </p:spPr>
        <p:txBody>
          <a:bodyPr vert="horz" lIns="91440" tIns="45720" rIns="91440" bIns="45720" rtlCol="0" anchor="t">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buFont typeface="Wingdings" panose="05000000000000000000" pitchFamily="2" charset="2"/>
              <a:buChar char="v"/>
            </a:pPr>
            <a:r>
              <a:rPr lang="fr-FR" altLang="ja-JP" sz="1200" dirty="0"/>
              <a:t>Le montant peut être </a:t>
            </a:r>
            <a:r>
              <a:rPr lang="fr-FR" altLang="ja-JP" sz="1200" dirty="0">
                <a:solidFill>
                  <a:schemeClr val="accent2"/>
                </a:solidFill>
              </a:rPr>
              <a:t>décidé entre les parents au moment du divorce</a:t>
            </a:r>
            <a:r>
              <a:rPr lang="fr-FR" altLang="ja-JP" sz="1200" dirty="0"/>
              <a:t>. Généralement on se réfère à un tableau indicatif (en fonction des revenus des deux parents et du nombre et de l’âge des enfants)</a:t>
            </a:r>
          </a:p>
          <a:p>
            <a:pPr algn="just">
              <a:buFont typeface="Wingdings" panose="05000000000000000000" pitchFamily="2" charset="2"/>
              <a:buChar char="v"/>
            </a:pPr>
            <a:r>
              <a:rPr lang="fr-FR" sz="1200" dirty="0"/>
              <a:t>Il y a beaucoup de cas où la pension alimentaire n’est pas payée. </a:t>
            </a:r>
            <a:r>
              <a:rPr lang="fr-FR" altLang="ja-JP" sz="1200" dirty="0"/>
              <a:t>E</a:t>
            </a:r>
            <a:r>
              <a:rPr lang="fr-FR" sz="1200" dirty="0"/>
              <a:t>n 2018, </a:t>
            </a:r>
            <a:r>
              <a:rPr lang="fr-FR" sz="1200" dirty="0">
                <a:solidFill>
                  <a:schemeClr val="accent2"/>
                </a:solidFill>
              </a:rPr>
              <a:t>80% d’impayés </a:t>
            </a:r>
            <a:r>
              <a:rPr lang="fr-FR" sz="1200" dirty="0"/>
              <a:t>vis-à-vis des familles avec mère seule. Responsable en partie de la </a:t>
            </a:r>
            <a:r>
              <a:rPr lang="fr-FR" sz="1200" dirty="0">
                <a:solidFill>
                  <a:schemeClr val="accent2"/>
                </a:solidFill>
              </a:rPr>
              <a:t>pauvreté des foyers monoparentaux</a:t>
            </a:r>
            <a:r>
              <a:rPr lang="fr-FR" sz="1200" dirty="0"/>
              <a:t>.</a:t>
            </a:r>
          </a:p>
          <a:p>
            <a:pPr algn="just">
              <a:buFont typeface="Wingdings" panose="05000000000000000000" pitchFamily="2" charset="2"/>
              <a:buChar char="v"/>
            </a:pPr>
            <a:r>
              <a:rPr lang="fr-FR" sz="1200" dirty="0"/>
              <a:t>En </a:t>
            </a:r>
            <a:r>
              <a:rPr lang="fr-FR" sz="1200" dirty="0">
                <a:solidFill>
                  <a:schemeClr val="accent2"/>
                </a:solidFill>
              </a:rPr>
              <a:t>France 35% environ d’impayés</a:t>
            </a:r>
            <a:r>
              <a:rPr lang="fr-FR" sz="1200" dirty="0"/>
              <a:t>. La pension représente 18% des revenus de celles qui la perçoive. Compense les -22% de revenu en moyenne après séparation pour les françaises. Il y a une « allocation de soutien familial » pour aider celles dont les conjoints ne payent pas (116€)</a:t>
            </a:r>
          </a:p>
          <a:p>
            <a:pPr algn="just">
              <a:buFont typeface="Wingdings" panose="05000000000000000000" pitchFamily="2" charset="2"/>
              <a:buChar char="v"/>
            </a:pPr>
            <a:r>
              <a:rPr lang="fr-FR" sz="1200" dirty="0"/>
              <a:t>En France, délit </a:t>
            </a:r>
            <a:r>
              <a:rPr lang="fr-FR" sz="1200" dirty="0">
                <a:solidFill>
                  <a:schemeClr val="accent2"/>
                </a:solidFill>
              </a:rPr>
              <a:t>d’abandon de famille </a:t>
            </a:r>
            <a:r>
              <a:rPr lang="fr-FR" sz="1200" dirty="0"/>
              <a:t>lorsque la pension n’est pas payée pendant 2 mois. </a:t>
            </a:r>
            <a:endParaRPr lang="fr-FR" sz="1200" dirty="0">
              <a:solidFill>
                <a:schemeClr val="accent2"/>
              </a:solidFill>
            </a:endParaRPr>
          </a:p>
        </p:txBody>
      </p:sp>
    </p:spTree>
    <p:extLst>
      <p:ext uri="{BB962C8B-B14F-4D97-AF65-F5344CB8AC3E}">
        <p14:creationId xmlns:p14="http://schemas.microsoft.com/office/powerpoint/2010/main" val="1583563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41415"/>
            <a:ext cx="7989752" cy="1083329"/>
          </a:xfrm>
        </p:spPr>
        <p:txBody>
          <a:bodyPr/>
          <a:lstStyle/>
          <a:p>
            <a:r>
              <a:rPr lang="fr-FR" dirty="0"/>
              <a:t>Les deux arrêts du 16 décembre 2015</a:t>
            </a:r>
          </a:p>
        </p:txBody>
      </p:sp>
      <p:pic>
        <p:nvPicPr>
          <p:cNvPr id="1026" name="Picture 2" descr="Résultat de recherche d'images pour &quot;山浦善樹&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1124744"/>
            <a:ext cx="5153025" cy="5715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p:cNvCxnSpPr>
            <a:stCxn id="6" idx="3"/>
          </p:cNvCxnSpPr>
          <p:nvPr/>
        </p:nvCxnSpPr>
        <p:spPr>
          <a:xfrm flipV="1">
            <a:off x="1763688" y="2996952"/>
            <a:ext cx="648071" cy="175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23528" y="2987824"/>
            <a:ext cx="1440160" cy="369332"/>
          </a:xfrm>
          <a:prstGeom prst="rect">
            <a:avLst/>
          </a:prstGeom>
          <a:noFill/>
        </p:spPr>
        <p:txBody>
          <a:bodyPr wrap="square" rtlCol="0">
            <a:spAutoFit/>
          </a:bodyPr>
          <a:lstStyle/>
          <a:p>
            <a:r>
              <a:rPr lang="fr-FR" dirty="0"/>
              <a:t>Universitaire</a:t>
            </a:r>
          </a:p>
        </p:txBody>
      </p:sp>
      <p:cxnSp>
        <p:nvCxnSpPr>
          <p:cNvPr id="8" name="Connecteur droit avec flèche 7"/>
          <p:cNvCxnSpPr/>
          <p:nvPr/>
        </p:nvCxnSpPr>
        <p:spPr>
          <a:xfrm flipV="1">
            <a:off x="1331640" y="4001120"/>
            <a:ext cx="1048667" cy="4046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323528" y="4221088"/>
            <a:ext cx="1440160" cy="369332"/>
          </a:xfrm>
          <a:prstGeom prst="rect">
            <a:avLst/>
          </a:prstGeom>
          <a:noFill/>
        </p:spPr>
        <p:txBody>
          <a:bodyPr wrap="square" rtlCol="0">
            <a:spAutoFit/>
          </a:bodyPr>
          <a:lstStyle/>
          <a:p>
            <a:r>
              <a:rPr lang="fr-FR" dirty="0"/>
              <a:t>Avocats</a:t>
            </a:r>
          </a:p>
        </p:txBody>
      </p:sp>
      <p:cxnSp>
        <p:nvCxnSpPr>
          <p:cNvPr id="12" name="Connecteur droit avec flèche 11"/>
          <p:cNvCxnSpPr/>
          <p:nvPr/>
        </p:nvCxnSpPr>
        <p:spPr>
          <a:xfrm>
            <a:off x="1300312" y="4405754"/>
            <a:ext cx="1048667"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1300312" y="4405754"/>
            <a:ext cx="1079995" cy="5354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115763" y="2057996"/>
            <a:ext cx="2025451" cy="646331"/>
          </a:xfrm>
          <a:prstGeom prst="rect">
            <a:avLst/>
          </a:prstGeom>
          <a:noFill/>
        </p:spPr>
        <p:txBody>
          <a:bodyPr wrap="square" rtlCol="0">
            <a:spAutoFit/>
          </a:bodyPr>
          <a:lstStyle/>
          <a:p>
            <a:pPr algn="ctr"/>
            <a:r>
              <a:rPr lang="fr-FR" dirty="0"/>
              <a:t>Haut fonctionnaire</a:t>
            </a:r>
          </a:p>
          <a:p>
            <a:pPr algn="ctr"/>
            <a:r>
              <a:rPr lang="fr-FR" dirty="0"/>
              <a:t>administratif</a:t>
            </a:r>
          </a:p>
        </p:txBody>
      </p:sp>
      <p:cxnSp>
        <p:nvCxnSpPr>
          <p:cNvPr id="18" name="Connecteur droit avec flèche 17"/>
          <p:cNvCxnSpPr/>
          <p:nvPr/>
        </p:nvCxnSpPr>
        <p:spPr>
          <a:xfrm>
            <a:off x="1824645" y="2414420"/>
            <a:ext cx="6047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Rectangle à coins arrondis 2"/>
          <p:cNvSpPr/>
          <p:nvPr/>
        </p:nvSpPr>
        <p:spPr>
          <a:xfrm>
            <a:off x="6084168" y="1484784"/>
            <a:ext cx="1512068" cy="53549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Tree>
    <p:extLst>
      <p:ext uri="{BB962C8B-B14F-4D97-AF65-F5344CB8AC3E}">
        <p14:creationId xmlns:p14="http://schemas.microsoft.com/office/powerpoint/2010/main" val="1884799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687474"/>
            <a:ext cx="7989752" cy="1013333"/>
          </a:xfrm>
        </p:spPr>
        <p:txBody>
          <a:bodyPr>
            <a:normAutofit/>
          </a:bodyPr>
          <a:lstStyle/>
          <a:p>
            <a:pPr algn="ctr"/>
            <a:r>
              <a:rPr lang="fr-FR" dirty="0"/>
              <a:t>Le Délai de viduité</a:t>
            </a:r>
            <a:br>
              <a:rPr lang="fr-FR" dirty="0"/>
            </a:br>
            <a:r>
              <a:rPr lang="ja-JP" altLang="fr-FR" dirty="0"/>
              <a:t>再婚禁止期間</a:t>
            </a:r>
            <a:endParaRPr lang="fr-FR" dirty="0"/>
          </a:p>
        </p:txBody>
      </p:sp>
      <p:sp>
        <p:nvSpPr>
          <p:cNvPr id="3" name="Espace réservé du contenu 2"/>
          <p:cNvSpPr>
            <a:spLocks noGrp="1"/>
          </p:cNvSpPr>
          <p:nvPr>
            <p:ph idx="1"/>
          </p:nvPr>
        </p:nvSpPr>
        <p:spPr>
          <a:xfrm>
            <a:off x="323528" y="1988841"/>
            <a:ext cx="8568952" cy="912065"/>
          </a:xfrm>
        </p:spPr>
        <p:txBody>
          <a:bodyPr>
            <a:normAutofit fontScale="70000" lnSpcReduction="20000"/>
          </a:bodyPr>
          <a:lstStyle/>
          <a:p>
            <a:pPr>
              <a:buFont typeface="Wingdings" panose="05000000000000000000" pitchFamily="2" charset="2"/>
              <a:buChar char="v"/>
            </a:pPr>
            <a:r>
              <a:rPr lang="fr-FR" dirty="0"/>
              <a:t>Jusqu’en 2015, interdiction pour les femmes de se remarier avant que 180 jours ne se soient écoulés après le prononcé du divorce ou de l’annulation du mariage (sauf si naissance de l’enfant avant, ou preuve qu’il n’y a pas de grossesses)</a:t>
            </a:r>
          </a:p>
          <a:p>
            <a:pPr>
              <a:buFont typeface="Wingdings" panose="05000000000000000000" pitchFamily="2" charset="2"/>
              <a:buChar char="v"/>
            </a:pPr>
            <a:r>
              <a:rPr lang="fr-FR" dirty="0"/>
              <a:t>Le comité consultatif pour la réforme de la législation avait déjà recommandé la réduction du délai à 100 jours (1996)</a:t>
            </a:r>
          </a:p>
          <a:p>
            <a:pPr>
              <a:buFont typeface="Wingdings" panose="05000000000000000000" pitchFamily="2" charset="2"/>
              <a:buChar char="v"/>
            </a:pPr>
            <a:endParaRPr lang="fr-FR" dirty="0"/>
          </a:p>
        </p:txBody>
      </p:sp>
      <p:sp>
        <p:nvSpPr>
          <p:cNvPr id="5" name="Espace réservé du contenu 2"/>
          <p:cNvSpPr txBox="1">
            <a:spLocks/>
          </p:cNvSpPr>
          <p:nvPr/>
        </p:nvSpPr>
        <p:spPr>
          <a:xfrm>
            <a:off x="233134" y="2900906"/>
            <a:ext cx="4313319" cy="1249287"/>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v"/>
            </a:pPr>
            <a:endParaRPr lang="fr-FR" dirty="0"/>
          </a:p>
        </p:txBody>
      </p:sp>
      <p:pic>
        <p:nvPicPr>
          <p:cNvPr id="36" name="Image 35"/>
          <p:cNvPicPr>
            <a:picLocks noChangeAspect="1"/>
          </p:cNvPicPr>
          <p:nvPr/>
        </p:nvPicPr>
        <p:blipFill>
          <a:blip r:embed="rId2"/>
          <a:stretch>
            <a:fillRect/>
          </a:stretch>
        </p:blipFill>
        <p:spPr>
          <a:xfrm>
            <a:off x="323528" y="2852936"/>
            <a:ext cx="8417993" cy="3207879"/>
          </a:xfrm>
          <a:prstGeom prst="rect">
            <a:avLst/>
          </a:prstGeom>
        </p:spPr>
      </p:pic>
    </p:spTree>
    <p:extLst>
      <p:ext uri="{BB962C8B-B14F-4D97-AF65-F5344CB8AC3E}">
        <p14:creationId xmlns:p14="http://schemas.microsoft.com/office/powerpoint/2010/main" val="298426766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687474"/>
            <a:ext cx="7989752" cy="1013333"/>
          </a:xfrm>
        </p:spPr>
        <p:txBody>
          <a:bodyPr>
            <a:normAutofit/>
          </a:bodyPr>
          <a:lstStyle/>
          <a:p>
            <a:pPr algn="ctr"/>
            <a:r>
              <a:rPr lang="fr-FR" dirty="0"/>
              <a:t>Délai de viduité</a:t>
            </a:r>
            <a:br>
              <a:rPr lang="fr-FR" dirty="0"/>
            </a:br>
            <a:r>
              <a:rPr lang="ja-JP" altLang="fr-FR" dirty="0"/>
              <a:t>再婚禁止期間</a:t>
            </a:r>
            <a:endParaRPr lang="fr-FR" dirty="0"/>
          </a:p>
        </p:txBody>
      </p:sp>
      <p:sp>
        <p:nvSpPr>
          <p:cNvPr id="3" name="Espace réservé du contenu 2"/>
          <p:cNvSpPr>
            <a:spLocks noGrp="1"/>
          </p:cNvSpPr>
          <p:nvPr>
            <p:ph idx="1"/>
          </p:nvPr>
        </p:nvSpPr>
        <p:spPr>
          <a:xfrm>
            <a:off x="323528" y="1988841"/>
            <a:ext cx="8568952" cy="912065"/>
          </a:xfrm>
        </p:spPr>
        <p:txBody>
          <a:bodyPr>
            <a:normAutofit fontScale="70000" lnSpcReduction="20000"/>
          </a:bodyPr>
          <a:lstStyle/>
          <a:p>
            <a:pPr>
              <a:buFont typeface="Wingdings" panose="05000000000000000000" pitchFamily="2" charset="2"/>
              <a:buChar char="v"/>
            </a:pPr>
            <a:r>
              <a:rPr lang="fr-FR" dirty="0"/>
              <a:t>Jusqu’en 2015, interdiction pour les femmes de se remarier avant que 180 jours ne se soient écoulés après le prononcé du divorce ou de l’annulation du mariage (sauf si naissance de l’enfant avant, ou preuve qu’il n’y a pas de grossesses)</a:t>
            </a:r>
          </a:p>
          <a:p>
            <a:pPr>
              <a:buFont typeface="Wingdings" panose="05000000000000000000" pitchFamily="2" charset="2"/>
              <a:buChar char="v"/>
            </a:pPr>
            <a:r>
              <a:rPr lang="fr-FR" dirty="0"/>
              <a:t>Le comité consultatif pour la réforme de la législation avait déjà recommandé la réduction du délai à 100 jours (1996)</a:t>
            </a:r>
          </a:p>
          <a:p>
            <a:pPr>
              <a:buFont typeface="Wingdings" panose="05000000000000000000" pitchFamily="2" charset="2"/>
              <a:buChar char="v"/>
            </a:pPr>
            <a:endParaRPr lang="fr-FR" dirty="0"/>
          </a:p>
        </p:txBody>
      </p:sp>
      <p:sp>
        <p:nvSpPr>
          <p:cNvPr id="5" name="Espace réservé du contenu 2"/>
          <p:cNvSpPr txBox="1">
            <a:spLocks/>
          </p:cNvSpPr>
          <p:nvPr/>
        </p:nvSpPr>
        <p:spPr>
          <a:xfrm>
            <a:off x="233134" y="2900906"/>
            <a:ext cx="4313319" cy="1249287"/>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v"/>
            </a:pPr>
            <a:endParaRPr lang="fr-FR" dirty="0"/>
          </a:p>
        </p:txBody>
      </p:sp>
      <p:pic>
        <p:nvPicPr>
          <p:cNvPr id="1024" name="Image 1023"/>
          <p:cNvPicPr>
            <a:picLocks noChangeAspect="1"/>
          </p:cNvPicPr>
          <p:nvPr/>
        </p:nvPicPr>
        <p:blipFill>
          <a:blip r:embed="rId2"/>
          <a:stretch>
            <a:fillRect/>
          </a:stretch>
        </p:blipFill>
        <p:spPr>
          <a:xfrm>
            <a:off x="1404054" y="2632835"/>
            <a:ext cx="6624330" cy="2299293"/>
          </a:xfrm>
          <a:prstGeom prst="rect">
            <a:avLst/>
          </a:prstGeom>
        </p:spPr>
      </p:pic>
      <p:pic>
        <p:nvPicPr>
          <p:cNvPr id="1025" name="Image 1024"/>
          <p:cNvPicPr>
            <a:picLocks noChangeAspect="1"/>
          </p:cNvPicPr>
          <p:nvPr/>
        </p:nvPicPr>
        <p:blipFill>
          <a:blip r:embed="rId3"/>
          <a:stretch>
            <a:fillRect/>
          </a:stretch>
        </p:blipFill>
        <p:spPr>
          <a:xfrm>
            <a:off x="1907704" y="4932128"/>
            <a:ext cx="5688632" cy="1925872"/>
          </a:xfrm>
          <a:prstGeom prst="rect">
            <a:avLst/>
          </a:prstGeom>
        </p:spPr>
      </p:pic>
    </p:spTree>
    <p:extLst>
      <p:ext uri="{BB962C8B-B14F-4D97-AF65-F5344CB8AC3E}">
        <p14:creationId xmlns:p14="http://schemas.microsoft.com/office/powerpoint/2010/main" val="17266682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692696"/>
            <a:ext cx="7989752" cy="1083329"/>
          </a:xfrm>
        </p:spPr>
        <p:txBody>
          <a:bodyPr/>
          <a:lstStyle/>
          <a:p>
            <a:pPr algn="ctr"/>
            <a:r>
              <a:rPr lang="fr-FR" dirty="0"/>
              <a:t>La contestation de la paternité du mari ou de l’EX-MARI (</a:t>
            </a:r>
            <a:r>
              <a:rPr lang="ja-JP" altLang="fr-FR" dirty="0"/>
              <a:t>嫡出否認</a:t>
            </a:r>
            <a:r>
              <a:rPr lang="fr-FR" altLang="ja-JP" dirty="0"/>
              <a:t>)</a:t>
            </a:r>
            <a:endParaRPr lang="fr-FR" dirty="0"/>
          </a:p>
        </p:txBody>
      </p:sp>
      <p:sp>
        <p:nvSpPr>
          <p:cNvPr id="3" name="Espace réservé du contenu 2"/>
          <p:cNvSpPr>
            <a:spLocks noGrp="1"/>
          </p:cNvSpPr>
          <p:nvPr>
            <p:ph idx="1"/>
          </p:nvPr>
        </p:nvSpPr>
        <p:spPr>
          <a:xfrm>
            <a:off x="0" y="1844824"/>
            <a:ext cx="9036496" cy="5087197"/>
          </a:xfrm>
        </p:spPr>
        <p:txBody>
          <a:bodyPr anchor="t">
            <a:normAutofit fontScale="85000" lnSpcReduction="20000"/>
          </a:bodyPr>
          <a:lstStyle/>
          <a:p>
            <a:pPr algn="just">
              <a:buFont typeface="Wingdings" panose="05000000000000000000" pitchFamily="2" charset="2"/>
              <a:buChar char="v"/>
            </a:pPr>
            <a:r>
              <a:rPr lang="fr-FR" altLang="ja-JP" dirty="0"/>
              <a:t>La </a:t>
            </a:r>
            <a:r>
              <a:rPr lang="fr-FR" altLang="ja-JP" dirty="0">
                <a:solidFill>
                  <a:schemeClr val="accent2"/>
                </a:solidFill>
              </a:rPr>
              <a:t>présomption de paternité</a:t>
            </a:r>
            <a:r>
              <a:rPr lang="fr-FR" altLang="ja-JP" dirty="0"/>
              <a:t> dans le cadre d’un couple marié (</a:t>
            </a:r>
            <a:r>
              <a:rPr lang="ja-JP" altLang="fr-FR" dirty="0"/>
              <a:t>嫡出推定　</a:t>
            </a:r>
            <a:r>
              <a:rPr lang="ja-JP" altLang="fr-FR" sz="1300" dirty="0"/>
              <a:t>ちゃくしゅつすいてい</a:t>
            </a:r>
            <a:r>
              <a:rPr lang="fr-FR" altLang="ja-JP" dirty="0"/>
              <a:t>) est une présomption simple. Elle peut être </a:t>
            </a:r>
            <a:r>
              <a:rPr lang="fr-FR" altLang="ja-JP" dirty="0">
                <a:solidFill>
                  <a:schemeClr val="accent2"/>
                </a:solidFill>
              </a:rPr>
              <a:t>contestée</a:t>
            </a:r>
            <a:r>
              <a:rPr lang="fr-FR" altLang="ja-JP" dirty="0"/>
              <a:t> (art. 772 du Code civil)</a:t>
            </a:r>
          </a:p>
          <a:p>
            <a:pPr algn="just">
              <a:buFont typeface="Wingdings" panose="05000000000000000000" pitchFamily="2" charset="2"/>
              <a:buChar char="v"/>
            </a:pPr>
            <a:r>
              <a:rPr lang="fr-FR" altLang="ja-JP" dirty="0">
                <a:solidFill>
                  <a:schemeClr val="accent2"/>
                </a:solidFill>
              </a:rPr>
              <a:t>Le père </a:t>
            </a:r>
            <a:r>
              <a:rPr lang="fr-FR" altLang="ja-JP" dirty="0"/>
              <a:t>peut, dans </a:t>
            </a:r>
            <a:r>
              <a:rPr lang="fr-FR" altLang="ja-JP" dirty="0">
                <a:solidFill>
                  <a:schemeClr val="accent2"/>
                </a:solidFill>
              </a:rPr>
              <a:t>l’année qui suit </a:t>
            </a:r>
            <a:r>
              <a:rPr lang="fr-FR" altLang="ja-JP" dirty="0"/>
              <a:t>le moment où il apprend la </a:t>
            </a:r>
            <a:r>
              <a:rPr lang="fr-FR" altLang="ja-JP" dirty="0">
                <a:solidFill>
                  <a:schemeClr val="accent2"/>
                </a:solidFill>
              </a:rPr>
              <a:t>naissance de l’enfant</a:t>
            </a:r>
            <a:r>
              <a:rPr lang="fr-FR" altLang="ja-JP" dirty="0"/>
              <a:t>, </a:t>
            </a:r>
            <a:r>
              <a:rPr lang="fr-FR" altLang="ja-JP" dirty="0">
                <a:solidFill>
                  <a:schemeClr val="accent2"/>
                </a:solidFill>
              </a:rPr>
              <a:t>contester sa paternité</a:t>
            </a:r>
            <a:r>
              <a:rPr lang="fr-FR" altLang="ja-JP" dirty="0"/>
              <a:t>.</a:t>
            </a:r>
          </a:p>
          <a:p>
            <a:pPr algn="just">
              <a:buFont typeface="Wingdings" panose="05000000000000000000" pitchFamily="2" charset="2"/>
              <a:buChar char="v"/>
            </a:pPr>
            <a:r>
              <a:rPr lang="fr-FR" dirty="0"/>
              <a:t>En revanche, </a:t>
            </a:r>
            <a:r>
              <a:rPr lang="fr-FR" dirty="0">
                <a:solidFill>
                  <a:schemeClr val="accent2"/>
                </a:solidFill>
              </a:rPr>
              <a:t>ni la mère ni l’enfant ne peuvent contester </a:t>
            </a:r>
            <a:r>
              <a:rPr lang="fr-FR" dirty="0"/>
              <a:t>la paternité dans le cas où le couple était marié (ou divorcé depuis moins de 300 jours </a:t>
            </a:r>
            <a:r>
              <a:rPr lang="fr-FR" dirty="0">
                <a:sym typeface="Wingdings" panose="05000000000000000000" pitchFamily="2" charset="2"/>
              </a:rPr>
              <a:t>voir délai de viduité</a:t>
            </a:r>
            <a:r>
              <a:rPr lang="fr-FR" dirty="0"/>
              <a:t>). </a:t>
            </a:r>
          </a:p>
          <a:p>
            <a:pPr algn="just">
              <a:buFont typeface="Wingdings" panose="05000000000000000000" pitchFamily="2" charset="2"/>
              <a:buChar char="v"/>
            </a:pPr>
            <a:r>
              <a:rPr lang="fr-FR" dirty="0"/>
              <a:t>Le 5 février 2020, la Cour Suprême a </a:t>
            </a:r>
            <a:r>
              <a:rPr lang="fr-FR" dirty="0">
                <a:solidFill>
                  <a:schemeClr val="accent2"/>
                </a:solidFill>
              </a:rPr>
              <a:t>rejeté le pourvoi </a:t>
            </a:r>
            <a:r>
              <a:rPr lang="fr-FR" dirty="0"/>
              <a:t>en cassation d’une femme qui considérait qu’il était </a:t>
            </a:r>
            <a:r>
              <a:rPr lang="fr-FR" dirty="0">
                <a:solidFill>
                  <a:schemeClr val="accent2"/>
                </a:solidFill>
              </a:rPr>
              <a:t>contraire à la Constitution </a:t>
            </a:r>
            <a:r>
              <a:rPr lang="fr-FR" dirty="0"/>
              <a:t>(art. 14, principe d’égalité) de n’octroyer le droit de contester la paternité qu’au mari (ou l’ex-mari), et non à la mère ni à l’enfant.</a:t>
            </a:r>
          </a:p>
          <a:p>
            <a:pPr algn="just">
              <a:buFont typeface="Wingdings" panose="05000000000000000000" pitchFamily="2" charset="2"/>
              <a:buChar char="v"/>
            </a:pPr>
            <a:r>
              <a:rPr lang="fr-FR" dirty="0"/>
              <a:t>La Cour d’appel d’</a:t>
            </a:r>
            <a:r>
              <a:rPr lang="fr-FR" dirty="0" err="1"/>
              <a:t>Ôsaka</a:t>
            </a:r>
            <a:r>
              <a:rPr lang="fr-FR" dirty="0"/>
              <a:t> avait considéré que bien que la négation de la paternité par le mari avait pour conséquence la suppression du </a:t>
            </a:r>
            <a:r>
              <a:rPr lang="fr-FR" dirty="0">
                <a:solidFill>
                  <a:schemeClr val="accent2"/>
                </a:solidFill>
              </a:rPr>
              <a:t>devoir d’entretien </a:t>
            </a:r>
            <a:r>
              <a:rPr lang="fr-FR" dirty="0"/>
              <a:t>(pension alimentaire – </a:t>
            </a:r>
            <a:r>
              <a:rPr lang="ja-JP" altLang="fr-FR" dirty="0"/>
              <a:t>扶養義務　</a:t>
            </a:r>
            <a:r>
              <a:rPr lang="ja-JP" altLang="fr-FR" sz="1300" dirty="0"/>
              <a:t>ふようぎむ</a:t>
            </a:r>
            <a:r>
              <a:rPr lang="fr-FR" altLang="ja-JP" dirty="0"/>
              <a:t>) et la </a:t>
            </a:r>
            <a:r>
              <a:rPr lang="fr-FR" altLang="ja-JP" dirty="0">
                <a:solidFill>
                  <a:schemeClr val="accent2"/>
                </a:solidFill>
              </a:rPr>
              <a:t>perte du droit de succession</a:t>
            </a:r>
            <a:r>
              <a:rPr lang="fr-FR" altLang="ja-JP" dirty="0"/>
              <a:t> pour l’enfant, la </a:t>
            </a:r>
            <a:r>
              <a:rPr lang="fr-FR" altLang="ja-JP" dirty="0">
                <a:solidFill>
                  <a:schemeClr val="accent2"/>
                </a:solidFill>
              </a:rPr>
              <a:t>mère n’avait pas un intérêt direct à agir </a:t>
            </a:r>
            <a:r>
              <a:rPr lang="fr-FR" altLang="ja-JP" dirty="0"/>
              <a:t>(</a:t>
            </a:r>
            <a:r>
              <a:rPr lang="ja-JP" altLang="fr-FR" dirty="0"/>
              <a:t>当事者適格</a:t>
            </a:r>
            <a:r>
              <a:rPr lang="fr-FR" altLang="ja-JP" dirty="0"/>
              <a:t> </a:t>
            </a:r>
            <a:r>
              <a:rPr lang="ja-JP" altLang="fr-FR" sz="1300" dirty="0"/>
              <a:t>とうじしゃてきかく</a:t>
            </a:r>
            <a:r>
              <a:rPr lang="fr-FR" altLang="ja-JP" dirty="0"/>
              <a:t>) </a:t>
            </a:r>
            <a:r>
              <a:rPr lang="fr-FR" altLang="ja-JP" dirty="0">
                <a:sym typeface="Wingdings" panose="05000000000000000000" pitchFamily="2" charset="2"/>
              </a:rPr>
              <a:t>la filiation entre l’enfant et le père ne concerne pas directement (mais seulement indirectement) la mère… on se demande comment ils justifient l’absence d’intérêt à agir de l’enfant…</a:t>
            </a:r>
          </a:p>
          <a:p>
            <a:pPr algn="just">
              <a:buFont typeface="Wingdings" panose="05000000000000000000" pitchFamily="2" charset="2"/>
              <a:buChar char="v"/>
            </a:pPr>
            <a:r>
              <a:rPr lang="fr-FR" dirty="0">
                <a:sym typeface="Wingdings" panose="05000000000000000000" pitchFamily="2" charset="2"/>
              </a:rPr>
              <a:t>En revanche, la Cour d’appel a précisé </a:t>
            </a:r>
            <a:r>
              <a:rPr lang="fr-FR" dirty="0">
                <a:solidFill>
                  <a:schemeClr val="accent2"/>
                </a:solidFill>
                <a:sym typeface="Wingdings" panose="05000000000000000000" pitchFamily="2" charset="2"/>
              </a:rPr>
              <a:t>ne pas considérer non plus que le fait de reconnaître à l’avenir ce droit à la mère ou à l’enfant soit irrationnel</a:t>
            </a:r>
            <a:r>
              <a:rPr lang="fr-FR" dirty="0">
                <a:sym typeface="Wingdings" panose="05000000000000000000" pitchFamily="2" charset="2"/>
              </a:rPr>
              <a:t>. Elle laisse cependant au </a:t>
            </a:r>
            <a:r>
              <a:rPr lang="fr-FR" dirty="0">
                <a:solidFill>
                  <a:schemeClr val="accent2"/>
                </a:solidFill>
                <a:sym typeface="Wingdings" panose="05000000000000000000" pitchFamily="2" charset="2"/>
              </a:rPr>
              <a:t>législateur</a:t>
            </a:r>
            <a:r>
              <a:rPr lang="fr-FR" dirty="0">
                <a:sym typeface="Wingdings" panose="05000000000000000000" pitchFamily="2" charset="2"/>
              </a:rPr>
              <a:t> le soin de créer ou non ce droit.</a:t>
            </a:r>
          </a:p>
          <a:p>
            <a:pPr algn="just">
              <a:buFont typeface="Wingdings" panose="05000000000000000000" pitchFamily="2" charset="2"/>
              <a:buChar char="v"/>
            </a:pPr>
            <a:r>
              <a:rPr lang="fr-FR" dirty="0">
                <a:sym typeface="Wingdings" panose="05000000000000000000" pitchFamily="2" charset="2"/>
              </a:rPr>
              <a:t>La femme en question avait fui son foyer pour cause de violence domestique et avait caché au mari la naissance en 1983 d’une fille qu’elle avait eue avec un autre homme. Cette fille n’a pas eu de </a:t>
            </a:r>
            <a:r>
              <a:rPr lang="fr-FR" i="1" dirty="0" err="1">
                <a:sym typeface="Wingdings" panose="05000000000000000000" pitchFamily="2" charset="2"/>
              </a:rPr>
              <a:t>koseki</a:t>
            </a:r>
            <a:r>
              <a:rPr lang="fr-FR" dirty="0">
                <a:sym typeface="Wingdings" panose="05000000000000000000" pitchFamily="2" charset="2"/>
              </a:rPr>
              <a:t> jusqu’en 2016…</a:t>
            </a:r>
          </a:p>
          <a:p>
            <a:pPr algn="just">
              <a:buFont typeface="Wingdings" panose="05000000000000000000" pitchFamily="2" charset="2"/>
              <a:buChar char="v"/>
            </a:pPr>
            <a:r>
              <a:rPr lang="fr-FR" dirty="0">
                <a:sym typeface="Wingdings" panose="05000000000000000000" pitchFamily="2" charset="2"/>
              </a:rPr>
              <a:t>Dans un arrêt de la Cour Suprême du 17/07/2014, les juges (2 sur 5 se sont opposés) avaient considéré qu’un </a:t>
            </a:r>
            <a:r>
              <a:rPr lang="fr-FR" dirty="0">
                <a:solidFill>
                  <a:schemeClr val="accent2"/>
                </a:solidFill>
                <a:sym typeface="Wingdings" panose="05000000000000000000" pitchFamily="2" charset="2"/>
              </a:rPr>
              <a:t>test ADN qui prouvait l’absence de filiation </a:t>
            </a:r>
            <a:r>
              <a:rPr lang="fr-FR" dirty="0">
                <a:sym typeface="Wingdings" panose="05000000000000000000" pitchFamily="2" charset="2"/>
              </a:rPr>
              <a:t>réelle n’était </a:t>
            </a:r>
            <a:r>
              <a:rPr lang="fr-FR" dirty="0">
                <a:solidFill>
                  <a:schemeClr val="accent2"/>
                </a:solidFill>
                <a:sym typeface="Wingdings" panose="05000000000000000000" pitchFamily="2" charset="2"/>
              </a:rPr>
              <a:t>pas de nature à contester la paternité </a:t>
            </a:r>
            <a:r>
              <a:rPr lang="fr-FR" dirty="0">
                <a:sym typeface="Wingdings" panose="05000000000000000000" pitchFamily="2" charset="2"/>
              </a:rPr>
              <a:t>du mari ou de l’ex-mari. L’objectif est de </a:t>
            </a:r>
            <a:r>
              <a:rPr lang="fr-FR" dirty="0">
                <a:solidFill>
                  <a:schemeClr val="accent2"/>
                </a:solidFill>
                <a:sym typeface="Wingdings" panose="05000000000000000000" pitchFamily="2" charset="2"/>
              </a:rPr>
              <a:t>ne pas troubler la stabilité de la famille </a:t>
            </a:r>
            <a:r>
              <a:rPr lang="fr-FR" dirty="0">
                <a:sym typeface="Wingdings" panose="05000000000000000000" pitchFamily="2" charset="2"/>
              </a:rPr>
              <a:t>qui repose sur l’idée que le mari/ex-mari est bien le père, même avec des preuves scientifiques… Sauf qu’une fois que les parties connaissent la réalité de la filiation, on peine à voir de quelle instabilité il s’agirait…</a:t>
            </a:r>
            <a:endParaRPr lang="fr-FR" dirty="0"/>
          </a:p>
        </p:txBody>
      </p:sp>
    </p:spTree>
    <p:extLst>
      <p:ext uri="{BB962C8B-B14F-4D97-AF65-F5344CB8AC3E}">
        <p14:creationId xmlns:p14="http://schemas.microsoft.com/office/powerpoint/2010/main" val="26557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4294967295"/>
          </p:nvPr>
        </p:nvSpPr>
        <p:spPr>
          <a:xfrm>
            <a:off x="5796136" y="0"/>
            <a:ext cx="3347864" cy="6957392"/>
          </a:xfrm>
          <a:solidFill>
            <a:srgbClr val="F3F3F3"/>
          </a:solidFill>
        </p:spPr>
        <p:txBody>
          <a:bodyPr anchor="t">
            <a:normAutofit fontScale="92500" lnSpcReduction="20000"/>
          </a:bodyPr>
          <a:lstStyle/>
          <a:p>
            <a:pPr algn="just">
              <a:buFont typeface="Wingdings" panose="05000000000000000000" pitchFamily="2" charset="2"/>
              <a:buChar char="v"/>
            </a:pPr>
            <a:r>
              <a:rPr lang="fr-FR" dirty="0"/>
              <a:t>La </a:t>
            </a:r>
            <a:r>
              <a:rPr lang="fr-FR" dirty="0">
                <a:solidFill>
                  <a:schemeClr val="accent2"/>
                </a:solidFill>
              </a:rPr>
              <a:t>présomption disparaît </a:t>
            </a:r>
            <a:r>
              <a:rPr lang="fr-FR" dirty="0"/>
              <a:t>si au moment de la grossesse, il est possible de prouver qu’il n’y avait </a:t>
            </a:r>
            <a:r>
              <a:rPr lang="fr-FR" dirty="0">
                <a:solidFill>
                  <a:schemeClr val="accent2"/>
                </a:solidFill>
              </a:rPr>
              <a:t>plus de vie commune</a:t>
            </a:r>
            <a:r>
              <a:rPr lang="ja-JP" altLang="fr-FR" dirty="0">
                <a:solidFill>
                  <a:schemeClr val="accent2"/>
                </a:solidFill>
              </a:rPr>
              <a:t> </a:t>
            </a:r>
            <a:r>
              <a:rPr lang="fr-FR" altLang="ja-JP" dirty="0"/>
              <a:t>(CS, 14/03/2000), ou qu’un médecin peut attester que la </a:t>
            </a:r>
            <a:r>
              <a:rPr lang="fr-FR" altLang="ja-JP" dirty="0">
                <a:solidFill>
                  <a:schemeClr val="accent2"/>
                </a:solidFill>
              </a:rPr>
              <a:t>grossesse a commencé après le divorce</a:t>
            </a:r>
            <a:r>
              <a:rPr lang="fr-FR" altLang="ja-JP" dirty="0"/>
              <a:t>.</a:t>
            </a:r>
          </a:p>
          <a:p>
            <a:pPr algn="just">
              <a:buFont typeface="Wingdings" panose="05000000000000000000" pitchFamily="2" charset="2"/>
              <a:buChar char="v"/>
            </a:pPr>
            <a:r>
              <a:rPr lang="fr-FR" altLang="ja-JP" dirty="0">
                <a:solidFill>
                  <a:schemeClr val="accent2"/>
                </a:solidFill>
              </a:rPr>
              <a:t>Sans présomption</a:t>
            </a:r>
            <a:r>
              <a:rPr lang="fr-FR" altLang="ja-JP" dirty="0"/>
              <a:t>, la contestation de la paternité est possible pour </a:t>
            </a:r>
            <a:r>
              <a:rPr lang="fr-FR" altLang="ja-JP" dirty="0">
                <a:solidFill>
                  <a:schemeClr val="accent2"/>
                </a:solidFill>
              </a:rPr>
              <a:t>l’enfant</a:t>
            </a:r>
            <a:r>
              <a:rPr lang="fr-FR" altLang="ja-JP" dirty="0"/>
              <a:t>, l’</a:t>
            </a:r>
            <a:r>
              <a:rPr lang="fr-FR" altLang="ja-JP" dirty="0">
                <a:solidFill>
                  <a:schemeClr val="accent2"/>
                </a:solidFill>
              </a:rPr>
              <a:t>ex-mari</a:t>
            </a:r>
            <a:r>
              <a:rPr lang="fr-FR" altLang="ja-JP" dirty="0"/>
              <a:t> ou celui qui se considère comme étant le « </a:t>
            </a:r>
            <a:r>
              <a:rPr lang="fr-FR" altLang="ja-JP" dirty="0">
                <a:solidFill>
                  <a:schemeClr val="accent2"/>
                </a:solidFill>
              </a:rPr>
              <a:t>vrai père</a:t>
            </a:r>
            <a:r>
              <a:rPr lang="fr-FR" altLang="ja-JP" dirty="0"/>
              <a:t> ». Il s’agit alors de </a:t>
            </a:r>
            <a:r>
              <a:rPr lang="fr-FR" altLang="ja-JP" dirty="0">
                <a:solidFill>
                  <a:schemeClr val="accent2"/>
                </a:solidFill>
              </a:rPr>
              <a:t>contester la reconnaissance de paternité de l’ex-mari</a:t>
            </a:r>
            <a:r>
              <a:rPr lang="fr-FR" altLang="ja-JP" dirty="0"/>
              <a:t>.</a:t>
            </a:r>
          </a:p>
          <a:p>
            <a:pPr algn="just">
              <a:buFont typeface="Wingdings" panose="05000000000000000000" pitchFamily="2" charset="2"/>
              <a:buChar char="v"/>
            </a:pPr>
            <a:r>
              <a:rPr lang="fr-FR" altLang="ja-JP" dirty="0"/>
              <a:t>Outre la contestation de la paternité du mari/ex-mari, il est à l’inverse possible de </a:t>
            </a:r>
            <a:r>
              <a:rPr lang="fr-FR" altLang="ja-JP" dirty="0">
                <a:solidFill>
                  <a:schemeClr val="accent2"/>
                </a:solidFill>
              </a:rPr>
              <a:t>forcer la reconnaissance de paternité</a:t>
            </a:r>
            <a:r>
              <a:rPr lang="fr-FR" altLang="ja-JP" dirty="0"/>
              <a:t> (</a:t>
            </a:r>
            <a:r>
              <a:rPr lang="ja-JP" altLang="fr-FR" dirty="0"/>
              <a:t>強制認知</a:t>
            </a:r>
            <a:r>
              <a:rPr lang="fr-FR" altLang="ja-JP" dirty="0"/>
              <a:t> </a:t>
            </a:r>
            <a:r>
              <a:rPr lang="ja-JP" altLang="fr-FR" sz="1200" dirty="0"/>
              <a:t>きょうせいにんち</a:t>
            </a:r>
            <a:r>
              <a:rPr lang="ja-JP" altLang="fr-FR" dirty="0"/>
              <a:t>）</a:t>
            </a:r>
            <a:r>
              <a:rPr lang="fr-FR" altLang="ja-JP" dirty="0"/>
              <a:t>à l’égard d’un homme (ex-mari ou autre)</a:t>
            </a:r>
          </a:p>
          <a:p>
            <a:pPr algn="just">
              <a:buFont typeface="Wingdings" panose="05000000000000000000" pitchFamily="2" charset="2"/>
              <a:buChar char="v"/>
            </a:pPr>
            <a:r>
              <a:rPr lang="fr-FR" altLang="ja-JP" dirty="0"/>
              <a:t>Ce droit appartient à la </a:t>
            </a:r>
            <a:r>
              <a:rPr lang="fr-FR" altLang="ja-JP" dirty="0">
                <a:solidFill>
                  <a:schemeClr val="accent2"/>
                </a:solidFill>
              </a:rPr>
              <a:t>mère</a:t>
            </a:r>
            <a:r>
              <a:rPr lang="fr-FR" altLang="ja-JP" dirty="0"/>
              <a:t> et à </a:t>
            </a:r>
            <a:r>
              <a:rPr lang="fr-FR" altLang="ja-JP" dirty="0">
                <a:solidFill>
                  <a:schemeClr val="accent2"/>
                </a:solidFill>
              </a:rPr>
              <a:t>l’enfant.</a:t>
            </a:r>
            <a:endParaRPr lang="fr-FR" altLang="ja-JP" dirty="0"/>
          </a:p>
          <a:p>
            <a:pPr algn="just">
              <a:buFont typeface="Wingdings" panose="05000000000000000000" pitchFamily="2" charset="2"/>
              <a:buChar char="v"/>
            </a:pPr>
            <a:r>
              <a:rPr lang="fr-FR" altLang="ja-JP" dirty="0"/>
              <a:t>Les vérifications se font notamment par un </a:t>
            </a:r>
            <a:r>
              <a:rPr lang="fr-FR" altLang="ja-JP" dirty="0">
                <a:solidFill>
                  <a:schemeClr val="accent2"/>
                </a:solidFill>
              </a:rPr>
              <a:t>test ADN</a:t>
            </a:r>
            <a:r>
              <a:rPr lang="fr-FR" altLang="ja-JP" dirty="0"/>
              <a:t>)</a:t>
            </a:r>
          </a:p>
          <a:p>
            <a:pPr algn="just">
              <a:buFont typeface="Wingdings" panose="05000000000000000000" pitchFamily="2" charset="2"/>
              <a:buChar char="v"/>
            </a:pPr>
            <a:r>
              <a:rPr lang="fr-FR" altLang="ja-JP" dirty="0"/>
              <a:t>Pour la situation en France, voir : </a:t>
            </a:r>
            <a:r>
              <a:rPr lang="fr-FR" dirty="0">
                <a:hlinkClick r:id="rId3"/>
              </a:rPr>
              <a:t>https://www.alexia-charapoff-avocat-vienne.fr/contestation-paternite.php</a:t>
            </a:r>
            <a:endParaRPr lang="fr-FR" altLang="ja-JP" dirty="0"/>
          </a:p>
        </p:txBody>
      </p:sp>
      <p:pic>
        <p:nvPicPr>
          <p:cNvPr id="4" name="Image 3"/>
          <p:cNvPicPr>
            <a:picLocks noChangeAspect="1"/>
          </p:cNvPicPr>
          <p:nvPr/>
        </p:nvPicPr>
        <p:blipFill rotWithShape="1">
          <a:blip r:embed="rId4"/>
          <a:srcRect b="20420"/>
          <a:stretch/>
        </p:blipFill>
        <p:spPr>
          <a:xfrm>
            <a:off x="14461" y="4424814"/>
            <a:ext cx="5781675" cy="2433186"/>
          </a:xfrm>
          <a:prstGeom prst="rect">
            <a:avLst/>
          </a:prstGeom>
        </p:spPr>
      </p:pic>
      <p:pic>
        <p:nvPicPr>
          <p:cNvPr id="5" name="Image 4"/>
          <p:cNvPicPr>
            <a:picLocks noChangeAspect="1"/>
          </p:cNvPicPr>
          <p:nvPr/>
        </p:nvPicPr>
        <p:blipFill>
          <a:blip r:embed="rId5"/>
          <a:stretch>
            <a:fillRect/>
          </a:stretch>
        </p:blipFill>
        <p:spPr>
          <a:xfrm>
            <a:off x="-19067" y="0"/>
            <a:ext cx="5815203" cy="4330115"/>
          </a:xfrm>
          <a:prstGeom prst="rect">
            <a:avLst/>
          </a:prstGeom>
        </p:spPr>
      </p:pic>
    </p:spTree>
    <p:extLst>
      <p:ext uri="{BB962C8B-B14F-4D97-AF65-F5344CB8AC3E}">
        <p14:creationId xmlns:p14="http://schemas.microsoft.com/office/powerpoint/2010/main" val="292154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pPr algn="ctr"/>
            <a:r>
              <a:rPr lang="fr-FR" dirty="0"/>
              <a:t>La question de la nationalité pour les enfants naturels et légitimés </a:t>
            </a:r>
            <a:r>
              <a:rPr lang="fr-FR" sz="2200" dirty="0"/>
              <a:t>(</a:t>
            </a:r>
            <a:r>
              <a:rPr lang="fr-FR" sz="2200" dirty="0">
                <a:solidFill>
                  <a:srgbClr val="FF0000"/>
                </a:solidFill>
              </a:rPr>
              <a:t>avant 2008</a:t>
            </a:r>
            <a:r>
              <a:rPr lang="fr-FR" sz="2200" dirty="0"/>
              <a:t>)</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2181379019"/>
              </p:ext>
            </p:extLst>
          </p:nvPr>
        </p:nvGraphicFramePr>
        <p:xfrm>
          <a:off x="304800" y="1772816"/>
          <a:ext cx="8443664" cy="4714240"/>
        </p:xfrm>
        <a:graphic>
          <a:graphicData uri="http://schemas.openxmlformats.org/drawingml/2006/table">
            <a:tbl>
              <a:tblPr firstRow="1" bandRow="1">
                <a:tableStyleId>{5C22544A-7EE6-4342-B048-85BDC9FD1C3A}</a:tableStyleId>
              </a:tblPr>
              <a:tblGrid>
                <a:gridCol w="738808">
                  <a:extLst>
                    <a:ext uri="{9D8B030D-6E8A-4147-A177-3AD203B41FA5}">
                      <a16:colId xmlns:a16="http://schemas.microsoft.com/office/drawing/2014/main" val="20000"/>
                    </a:ext>
                  </a:extLst>
                </a:gridCol>
                <a:gridCol w="1456710">
                  <a:extLst>
                    <a:ext uri="{9D8B030D-6E8A-4147-A177-3AD203B41FA5}">
                      <a16:colId xmlns:a16="http://schemas.microsoft.com/office/drawing/2014/main" val="20001"/>
                    </a:ext>
                  </a:extLst>
                </a:gridCol>
                <a:gridCol w="3124073">
                  <a:extLst>
                    <a:ext uri="{9D8B030D-6E8A-4147-A177-3AD203B41FA5}">
                      <a16:colId xmlns:a16="http://schemas.microsoft.com/office/drawing/2014/main" val="20002"/>
                    </a:ext>
                  </a:extLst>
                </a:gridCol>
                <a:gridCol w="3124073">
                  <a:extLst>
                    <a:ext uri="{9D8B030D-6E8A-4147-A177-3AD203B41FA5}">
                      <a16:colId xmlns:a16="http://schemas.microsoft.com/office/drawing/2014/main" val="20003"/>
                    </a:ext>
                  </a:extLst>
                </a:gridCol>
              </a:tblGrid>
              <a:tr h="370840">
                <a:tc gridSpan="2">
                  <a:txBody>
                    <a:bodyPr/>
                    <a:lstStyle/>
                    <a:p>
                      <a:pPr algn="ctr"/>
                      <a:endParaRPr lang="fr-FR" dirty="0"/>
                    </a:p>
                  </a:txBody>
                  <a:tcPr anchor="ctr"/>
                </a:tc>
                <a:tc hMerge="1">
                  <a:txBody>
                    <a:bodyPr/>
                    <a:lstStyle/>
                    <a:p>
                      <a:endParaRPr lang="fr-FR"/>
                    </a:p>
                  </a:txBody>
                  <a:tcPr/>
                </a:tc>
                <a:tc>
                  <a:txBody>
                    <a:bodyPr/>
                    <a:lstStyle/>
                    <a:p>
                      <a:pPr algn="ctr"/>
                      <a:r>
                        <a:rPr lang="fr-FR" dirty="0"/>
                        <a:t>Pas mariés</a:t>
                      </a:r>
                    </a:p>
                  </a:txBody>
                  <a:tcPr anchor="ctr"/>
                </a:tc>
                <a:tc>
                  <a:txBody>
                    <a:bodyPr/>
                    <a:lstStyle/>
                    <a:p>
                      <a:pPr algn="ctr"/>
                      <a:r>
                        <a:rPr lang="fr-FR" dirty="0"/>
                        <a:t>Mariés</a:t>
                      </a:r>
                    </a:p>
                  </a:txBody>
                  <a:tcPr anchor="ctr"/>
                </a:tc>
                <a:extLst>
                  <a:ext uri="{0D108BD9-81ED-4DB2-BD59-A6C34878D82A}">
                    <a16:rowId xmlns:a16="http://schemas.microsoft.com/office/drawing/2014/main" val="10000"/>
                  </a:ext>
                </a:extLst>
              </a:tr>
              <a:tr h="370840">
                <a:tc gridSpan="2">
                  <a:txBody>
                    <a:bodyPr/>
                    <a:lstStyle/>
                    <a:p>
                      <a:pPr algn="ctr"/>
                      <a:r>
                        <a:rPr lang="ja-JP" altLang="fr-FR" dirty="0"/>
                        <a:t>母</a:t>
                      </a:r>
                      <a:r>
                        <a:rPr lang="fr-FR" altLang="ja-JP" dirty="0">
                          <a:sym typeface="Wingdings" pitchFamily="2" charset="2"/>
                        </a:rPr>
                        <a:t></a:t>
                      </a:r>
                      <a:r>
                        <a:rPr lang="ja-JP" altLang="fr-FR" dirty="0">
                          <a:sym typeface="Wingdings" pitchFamily="2" charset="2"/>
                        </a:rPr>
                        <a:t>日本人</a:t>
                      </a:r>
                      <a:endParaRPr lang="fr-FR" dirty="0"/>
                    </a:p>
                  </a:txBody>
                  <a:tcPr anchor="ctr"/>
                </a:tc>
                <a:tc hMerge="1">
                  <a:txBody>
                    <a:bodyPr/>
                    <a:lstStyle/>
                    <a:p>
                      <a:endParaRPr lang="fr-FR"/>
                    </a:p>
                  </a:txBody>
                  <a:tcPr/>
                </a:tc>
                <a:tc>
                  <a:txBody>
                    <a:bodyPr/>
                    <a:lstStyle/>
                    <a:p>
                      <a:pPr marL="285750" marR="0" indent="-285750" algn="ctr" defTabSz="914400" rtl="0" eaLnBrk="1" fontAlgn="auto" latinLnBrk="0" hangingPunct="1">
                        <a:lnSpc>
                          <a:spcPct val="100000"/>
                        </a:lnSpc>
                        <a:spcBef>
                          <a:spcPts val="0"/>
                        </a:spcBef>
                        <a:spcAft>
                          <a:spcPts val="0"/>
                        </a:spcAft>
                        <a:buClrTx/>
                        <a:buSzTx/>
                        <a:buFont typeface="Wingdings" pitchFamily="2" charset="2"/>
                        <a:buChar char="ü"/>
                        <a:tabLst/>
                        <a:defRPr/>
                      </a:pPr>
                      <a:r>
                        <a:rPr lang="fr-FR" dirty="0"/>
                        <a:t>Nationalité japonaise</a:t>
                      </a:r>
                      <a:r>
                        <a:rPr lang="fr-FR" baseline="0" dirty="0"/>
                        <a:t> OK</a:t>
                      </a:r>
                    </a:p>
                    <a:p>
                      <a:pPr marL="0" marR="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ja-JP" altLang="fr-FR" baseline="0" dirty="0"/>
                        <a:t>非嫡出子</a:t>
                      </a:r>
                      <a:endParaRPr lang="fr-FR" dirty="0"/>
                    </a:p>
                  </a:txBody>
                  <a:tcPr anchor="ctr"/>
                </a:tc>
                <a:tc>
                  <a:txBody>
                    <a:bodyPr/>
                    <a:lstStyle/>
                    <a:p>
                      <a:pPr marL="285750" indent="-285750" algn="ctr">
                        <a:buFont typeface="Wingdings" pitchFamily="2" charset="2"/>
                        <a:buChar char="ü"/>
                      </a:pPr>
                      <a:r>
                        <a:rPr lang="fr-FR" dirty="0"/>
                        <a:t>Nationalité japonaise</a:t>
                      </a:r>
                      <a:r>
                        <a:rPr lang="fr-FR" baseline="0" dirty="0"/>
                        <a:t> OK</a:t>
                      </a:r>
                    </a:p>
                    <a:p>
                      <a:pPr marL="0" indent="0" algn="ctr">
                        <a:buFont typeface="Wingdings" pitchFamily="2" charset="2"/>
                        <a:buNone/>
                      </a:pPr>
                      <a:r>
                        <a:rPr lang="ja-JP" altLang="fr-FR" dirty="0"/>
                        <a:t>嫡出子</a:t>
                      </a:r>
                      <a:endParaRPr lang="fr-FR" dirty="0"/>
                    </a:p>
                  </a:txBody>
                  <a:tcPr anchor="ctr"/>
                </a:tc>
                <a:extLst>
                  <a:ext uri="{0D108BD9-81ED-4DB2-BD59-A6C34878D82A}">
                    <a16:rowId xmlns:a16="http://schemas.microsoft.com/office/drawing/2014/main" val="10001"/>
                  </a:ext>
                </a:extLst>
              </a:tr>
              <a:tr h="1417320">
                <a:tc rowSpan="2">
                  <a:txBody>
                    <a:bodyPr/>
                    <a:lstStyle/>
                    <a:p>
                      <a:pPr algn="ctr"/>
                      <a:r>
                        <a:rPr lang="ja-JP" altLang="fr-FR" dirty="0"/>
                        <a:t>父</a:t>
                      </a:r>
                      <a:r>
                        <a:rPr lang="fr-FR" altLang="ja-JP" b="0" dirty="0">
                          <a:sym typeface="Wingdings" pitchFamily="2" charset="2"/>
                        </a:rPr>
                        <a:t></a:t>
                      </a:r>
                      <a:r>
                        <a:rPr lang="ja-JP" altLang="fr-FR" dirty="0">
                          <a:sym typeface="Wingdings" pitchFamily="2" charset="2"/>
                        </a:rPr>
                        <a:t>日本人</a:t>
                      </a:r>
                      <a:endParaRPr lang="fr-FR" dirty="0"/>
                    </a:p>
                  </a:txBody>
                  <a:tcPr vert="eaVert" anchor="ctr"/>
                </a:tc>
                <a:tc>
                  <a:txBody>
                    <a:bodyPr/>
                    <a:lstStyle/>
                    <a:p>
                      <a:pPr algn="ctr"/>
                      <a:r>
                        <a:rPr lang="fr-FR" sz="1200" dirty="0"/>
                        <a:t>Reconnaissance</a:t>
                      </a:r>
                      <a:r>
                        <a:rPr lang="fr-FR" sz="1200" baseline="0" dirty="0"/>
                        <a:t> prénatale</a:t>
                      </a:r>
                    </a:p>
                    <a:p>
                      <a:pPr algn="ctr"/>
                      <a:r>
                        <a:rPr lang="fr-FR" altLang="ja-JP" sz="1200" baseline="0" dirty="0"/>
                        <a:t>(</a:t>
                      </a:r>
                      <a:r>
                        <a:rPr lang="ja-JP" altLang="fr-FR" sz="1200" baseline="0" dirty="0"/>
                        <a:t>胎児認知</a:t>
                      </a:r>
                      <a:r>
                        <a:rPr lang="fr-FR" altLang="ja-JP" sz="1200" baseline="0" dirty="0"/>
                        <a:t>)</a:t>
                      </a:r>
                    </a:p>
                    <a:p>
                      <a:pPr algn="ctr"/>
                      <a:r>
                        <a:rPr lang="fr-FR" sz="1200" baseline="0" dirty="0"/>
                        <a:t>ou présomption de paternité  (quand le couple est marié)</a:t>
                      </a:r>
                      <a:endParaRPr lang="fr-FR" sz="1200" dirty="0"/>
                    </a:p>
                  </a:txBody>
                  <a:tcPr anchor="ctr"/>
                </a:tc>
                <a:tc>
                  <a:txBody>
                    <a:bodyPr/>
                    <a:lstStyle/>
                    <a:p>
                      <a:pPr marL="285750" marR="0" indent="-285750" algn="ctr" defTabSz="914400" rtl="0" eaLnBrk="1" fontAlgn="auto" latinLnBrk="0" hangingPunct="1">
                        <a:lnSpc>
                          <a:spcPct val="100000"/>
                        </a:lnSpc>
                        <a:spcBef>
                          <a:spcPts val="0"/>
                        </a:spcBef>
                        <a:spcAft>
                          <a:spcPts val="0"/>
                        </a:spcAft>
                        <a:buClrTx/>
                        <a:buSzTx/>
                        <a:buFont typeface="Wingdings" pitchFamily="2" charset="2"/>
                        <a:buChar char="ü"/>
                        <a:tabLst/>
                        <a:defRPr/>
                      </a:pPr>
                      <a:r>
                        <a:rPr lang="fr-FR" altLang="ja-JP" dirty="0"/>
                        <a:t>Nationalité japonaise OK</a:t>
                      </a:r>
                      <a:r>
                        <a:rPr lang="fr-FR" altLang="ja-JP" baseline="0" dirty="0"/>
                        <a:t> </a:t>
                      </a:r>
                      <a:br>
                        <a:rPr lang="fr-FR" altLang="ja-JP" baseline="0" dirty="0"/>
                      </a:br>
                      <a:r>
                        <a:rPr lang="fr-FR" altLang="ja-JP" baseline="0" dirty="0"/>
                        <a:t>(si reconnaissance préalable du fœtus !)</a:t>
                      </a:r>
                    </a:p>
                    <a:p>
                      <a:pPr marL="0" marR="0" indent="0" algn="ctr" defTabSz="914400" rtl="0" eaLnBrk="1" fontAlgn="auto" latinLnBrk="0" hangingPunct="1">
                        <a:lnSpc>
                          <a:spcPct val="100000"/>
                        </a:lnSpc>
                        <a:spcBef>
                          <a:spcPts val="0"/>
                        </a:spcBef>
                        <a:spcAft>
                          <a:spcPts val="0"/>
                        </a:spcAft>
                        <a:buClrTx/>
                        <a:buSzTx/>
                        <a:buFontTx/>
                        <a:buNone/>
                        <a:tabLst/>
                        <a:defRPr/>
                      </a:pPr>
                      <a:r>
                        <a:rPr lang="fr-FR" altLang="ja-JP" baseline="0" dirty="0"/>
                        <a:t>(</a:t>
                      </a:r>
                      <a:r>
                        <a:rPr lang="ja-JP" altLang="fr-FR" baseline="0" dirty="0"/>
                        <a:t>認知準正）</a:t>
                      </a:r>
                      <a:endParaRPr lang="fr-FR" altLang="ja-JP" baseline="0" dirty="0"/>
                    </a:p>
                  </a:txBody>
                  <a:tcPr anchor="ctr"/>
                </a:tc>
                <a:tc>
                  <a:txBody>
                    <a:bodyPr/>
                    <a:lstStyle/>
                    <a:p>
                      <a:pPr marL="285750" indent="-285750" algn="ctr">
                        <a:buFont typeface="Wingdings" pitchFamily="2" charset="2"/>
                        <a:buChar char="ü"/>
                      </a:pPr>
                      <a:r>
                        <a:rPr lang="fr-FR" altLang="ja-JP" dirty="0"/>
                        <a:t>Nationalité japonaise OK</a:t>
                      </a:r>
                    </a:p>
                    <a:p>
                      <a:pPr algn="ctr"/>
                      <a:r>
                        <a:rPr lang="fr-FR" dirty="0"/>
                        <a:t>(présomption de paternité)</a:t>
                      </a:r>
                    </a:p>
                    <a:p>
                      <a:pPr algn="ctr"/>
                      <a:r>
                        <a:rPr lang="ja-JP" altLang="fr-FR" dirty="0"/>
                        <a:t>嫡出子</a:t>
                      </a:r>
                      <a:endParaRPr lang="fr-FR" dirty="0"/>
                    </a:p>
                  </a:txBody>
                  <a:tcPr anchor="ctr"/>
                </a:tc>
                <a:extLst>
                  <a:ext uri="{0D108BD9-81ED-4DB2-BD59-A6C34878D82A}">
                    <a16:rowId xmlns:a16="http://schemas.microsoft.com/office/drawing/2014/main" val="10002"/>
                  </a:ext>
                </a:extLst>
              </a:tr>
              <a:tr h="2286000">
                <a:tc vMerge="1">
                  <a:txBody>
                    <a:bodyPr/>
                    <a:lstStyle/>
                    <a:p>
                      <a:endParaRPr lang="fr-FR"/>
                    </a:p>
                  </a:txBody>
                  <a:tcPr/>
                </a:tc>
                <a:tc>
                  <a:txBody>
                    <a:bodyPr/>
                    <a:lstStyle/>
                    <a:p>
                      <a:pPr algn="ctr"/>
                      <a:r>
                        <a:rPr lang="fr-FR" sz="1400" dirty="0"/>
                        <a:t>Reconnaissance</a:t>
                      </a:r>
                      <a:r>
                        <a:rPr lang="fr-FR" sz="1400" baseline="0" dirty="0"/>
                        <a:t> après la naissance</a:t>
                      </a:r>
                    </a:p>
                    <a:p>
                      <a:pPr algn="ctr"/>
                      <a:r>
                        <a:rPr lang="ja-JP" altLang="fr-FR" sz="1400" baseline="0" dirty="0"/>
                        <a:t>生後認知</a:t>
                      </a:r>
                      <a:endParaRPr lang="fr-FR"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fr-FR" dirty="0"/>
                        <a:t>✖</a:t>
                      </a:r>
                      <a:r>
                        <a:rPr lang="fr-FR" altLang="ja-JP" baseline="0" dirty="0"/>
                        <a:t>Pas OK car pas de rétroactivité pour la nationalité (l’enfant n’est pas né japonais !) (</a:t>
                      </a:r>
                      <a:r>
                        <a:rPr lang="ja-JP" altLang="fr-FR" baseline="0" dirty="0"/>
                        <a:t>非準正子</a:t>
                      </a:r>
                      <a:r>
                        <a:rPr lang="fr-FR" altLang="ja-JP" baseline="0" dirty="0"/>
                        <a:t>)</a:t>
                      </a:r>
                      <a:endParaRPr lang="fr-FR" altLang="ja-JP" dirty="0"/>
                    </a:p>
                  </a:txBody>
                  <a:tcPr anchor="ctr"/>
                </a:tc>
                <a:tc>
                  <a:txBody>
                    <a:bodyPr/>
                    <a:lstStyle/>
                    <a:p>
                      <a:pPr marL="285750" marR="0" indent="-285750" algn="ctr" defTabSz="914400" rtl="0" eaLnBrk="1" fontAlgn="auto" latinLnBrk="0" hangingPunct="1">
                        <a:lnSpc>
                          <a:spcPct val="100000"/>
                        </a:lnSpc>
                        <a:spcBef>
                          <a:spcPts val="0"/>
                        </a:spcBef>
                        <a:spcAft>
                          <a:spcPts val="0"/>
                        </a:spcAft>
                        <a:buClrTx/>
                        <a:buSzTx/>
                        <a:buFont typeface="Wingdings" pitchFamily="2" charset="2"/>
                        <a:buChar char="ü"/>
                        <a:tabLst/>
                        <a:defRPr/>
                      </a:pPr>
                      <a:r>
                        <a:rPr lang="fr-FR" dirty="0"/>
                        <a:t>OK si le mariage a lieu après la naissance</a:t>
                      </a:r>
                      <a:r>
                        <a:rPr lang="fr-FR" baseline="0" dirty="0"/>
                        <a:t> car</a:t>
                      </a:r>
                      <a:r>
                        <a:rPr lang="fr-FR" dirty="0"/>
                        <a:t> </a:t>
                      </a:r>
                      <a:r>
                        <a:rPr lang="fr-FR" baseline="0" dirty="0"/>
                        <a:t>l’enfant devient un enfant légitime </a:t>
                      </a:r>
                      <a:r>
                        <a:rPr lang="fr-FR" i="1" baseline="0" dirty="0"/>
                        <a:t>a posteriori</a:t>
                      </a:r>
                      <a:r>
                        <a:rPr lang="fr-FR" i="0" baseline="0" dirty="0"/>
                        <a:t> </a:t>
                      </a:r>
                      <a:br>
                        <a:rPr lang="fr-FR" i="0" baseline="0" dirty="0"/>
                      </a:br>
                      <a:r>
                        <a:rPr lang="fr-FR" baseline="0" dirty="0"/>
                        <a:t>(</a:t>
                      </a:r>
                      <a:r>
                        <a:rPr lang="ja-JP" altLang="fr-FR" baseline="0" dirty="0"/>
                        <a:t>婚姻準正</a:t>
                      </a:r>
                      <a:r>
                        <a:rPr lang="fr-FR" altLang="ja-JP" baseline="0" dirty="0"/>
                        <a:t>)</a:t>
                      </a:r>
                      <a:endParaRPr lang="fr-FR" dirty="0"/>
                    </a:p>
                    <a:p>
                      <a:pPr marL="0" marR="0" indent="0" algn="ctr" defTabSz="914400" rtl="0" eaLnBrk="1" fontAlgn="auto" latinLnBrk="0" hangingPunct="1">
                        <a:lnSpc>
                          <a:spcPct val="100000"/>
                        </a:lnSpc>
                        <a:spcBef>
                          <a:spcPts val="0"/>
                        </a:spcBef>
                        <a:spcAft>
                          <a:spcPts val="0"/>
                        </a:spcAft>
                        <a:buClrTx/>
                        <a:buSzTx/>
                        <a:buFontTx/>
                        <a:buNone/>
                        <a:tabLst/>
                        <a:defRPr/>
                      </a:pPr>
                      <a:endParaRPr lang="fr-FR" dirty="0"/>
                    </a:p>
                  </a:txBody>
                  <a:tcPr anchor="ctr"/>
                </a:tc>
                <a:extLst>
                  <a:ext uri="{0D108BD9-81ED-4DB2-BD59-A6C34878D82A}">
                    <a16:rowId xmlns:a16="http://schemas.microsoft.com/office/drawing/2014/main" val="10003"/>
                  </a:ext>
                </a:extLst>
              </a:tr>
            </a:tbl>
          </a:graphicData>
        </a:graphic>
      </p:graphicFrame>
      <p:sp>
        <p:nvSpPr>
          <p:cNvPr id="5" name="ZoneTexte 4"/>
          <p:cNvSpPr txBox="1"/>
          <p:nvPr/>
        </p:nvSpPr>
        <p:spPr>
          <a:xfrm>
            <a:off x="0" y="6453336"/>
            <a:ext cx="9144000" cy="338554"/>
          </a:xfrm>
          <a:prstGeom prst="rect">
            <a:avLst/>
          </a:prstGeom>
          <a:noFill/>
        </p:spPr>
        <p:txBody>
          <a:bodyPr wrap="square" rtlCol="0">
            <a:spAutoFit/>
          </a:bodyPr>
          <a:lstStyle/>
          <a:p>
            <a:r>
              <a:rPr lang="fr-FR" sz="1600" dirty="0"/>
              <a:t>L’enfant pouvait bien entendu demander à être naturalisé, selon les mêmes conditions que les étrangers.</a:t>
            </a:r>
          </a:p>
        </p:txBody>
      </p:sp>
    </p:spTree>
    <p:extLst>
      <p:ext uri="{BB962C8B-B14F-4D97-AF65-F5344CB8AC3E}">
        <p14:creationId xmlns:p14="http://schemas.microsoft.com/office/powerpoint/2010/main" val="358137678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re 1"/>
          <p:cNvSpPr>
            <a:spLocks noGrp="1" noChangeArrowheads="1"/>
          </p:cNvSpPr>
          <p:nvPr>
            <p:ph type="title"/>
          </p:nvPr>
        </p:nvSpPr>
        <p:spPr>
          <a:xfrm>
            <a:off x="508315" y="892961"/>
            <a:ext cx="5372755" cy="723219"/>
          </a:xfrm>
        </p:spPr>
        <p:txBody>
          <a:bodyPr>
            <a:noAutofit/>
          </a:bodyPr>
          <a:lstStyle/>
          <a:p>
            <a:pPr algn="ctr"/>
            <a:r>
              <a:rPr lang="fr-FR" altLang="fr-FR" sz="2400" dirty="0"/>
              <a:t>le droit de la famille au japon</a:t>
            </a:r>
            <a:br>
              <a:rPr lang="fr-FR" altLang="fr-FR" sz="2400" dirty="0"/>
            </a:br>
            <a:r>
              <a:rPr lang="fr-FR" altLang="fr-FR" sz="1800" dirty="0"/>
              <a:t>généralités</a:t>
            </a:r>
          </a:p>
        </p:txBody>
      </p:sp>
      <p:sp>
        <p:nvSpPr>
          <p:cNvPr id="22531" name="Espace réservé du contenu 2"/>
          <p:cNvSpPr>
            <a:spLocks noGrp="1" noChangeArrowheads="1"/>
          </p:cNvSpPr>
          <p:nvPr>
            <p:ph sz="half" idx="1"/>
          </p:nvPr>
        </p:nvSpPr>
        <p:spPr>
          <a:xfrm>
            <a:off x="17084" y="1858617"/>
            <a:ext cx="9126915" cy="4999383"/>
          </a:xfrm>
        </p:spPr>
        <p:txBody>
          <a:bodyPr anchor="t">
            <a:normAutofit/>
          </a:bodyPr>
          <a:lstStyle/>
          <a:p>
            <a:pPr>
              <a:buFont typeface="Wingdings" panose="05000000000000000000" pitchFamily="2" charset="2"/>
              <a:buChar char="v"/>
            </a:pPr>
            <a:r>
              <a:rPr lang="fr-FR" altLang="fr-FR" dirty="0">
                <a:solidFill>
                  <a:schemeClr val="tx1"/>
                </a:solidFill>
              </a:rPr>
              <a:t>Dans toutes les sociétés (ou presque) la famille constitue une </a:t>
            </a:r>
            <a:r>
              <a:rPr lang="fr-FR" altLang="fr-FR" dirty="0">
                <a:solidFill>
                  <a:schemeClr val="accent2"/>
                </a:solidFill>
              </a:rPr>
              <a:t>communauté d’individus </a:t>
            </a:r>
            <a:r>
              <a:rPr lang="fr-FR" altLang="fr-FR" dirty="0">
                <a:solidFill>
                  <a:schemeClr val="tx1"/>
                </a:solidFill>
              </a:rPr>
              <a:t>particulière, qui joue un </a:t>
            </a:r>
            <a:r>
              <a:rPr lang="fr-FR" altLang="fr-FR" dirty="0">
                <a:solidFill>
                  <a:schemeClr val="accent2"/>
                </a:solidFill>
              </a:rPr>
              <a:t>rôle important dans la structuration de cette société</a:t>
            </a:r>
            <a:r>
              <a:rPr lang="fr-FR" altLang="fr-FR" dirty="0">
                <a:solidFill>
                  <a:schemeClr val="tx1"/>
                </a:solidFill>
              </a:rPr>
              <a:t>.</a:t>
            </a:r>
          </a:p>
          <a:p>
            <a:pPr>
              <a:buFont typeface="Wingdings" panose="05000000000000000000" pitchFamily="2" charset="2"/>
              <a:buChar char="v"/>
            </a:pPr>
            <a:r>
              <a:rPr lang="fr-FR" altLang="fr-FR" dirty="0">
                <a:solidFill>
                  <a:schemeClr val="tx1"/>
                </a:solidFill>
              </a:rPr>
              <a:t>Il existe de par le monde une </a:t>
            </a:r>
            <a:r>
              <a:rPr lang="fr-FR" altLang="fr-FR" dirty="0">
                <a:solidFill>
                  <a:schemeClr val="accent2"/>
                </a:solidFill>
              </a:rPr>
              <a:t>grande diversité des formes familiales </a:t>
            </a:r>
            <a:r>
              <a:rPr lang="fr-FR" altLang="fr-FR" dirty="0">
                <a:solidFill>
                  <a:schemeClr val="tx1"/>
                </a:solidFill>
              </a:rPr>
              <a:t>(polygamie, famille élargie, famille souche,…)</a:t>
            </a:r>
          </a:p>
          <a:p>
            <a:pPr>
              <a:buFont typeface="Wingdings" panose="05000000000000000000" pitchFamily="2" charset="2"/>
              <a:buChar char="v"/>
            </a:pPr>
            <a:r>
              <a:rPr lang="fr-FR" altLang="fr-FR" dirty="0">
                <a:solidFill>
                  <a:schemeClr val="tx1"/>
                </a:solidFill>
              </a:rPr>
              <a:t>En agissant sur la structure familiale, les États peuvent ainsi </a:t>
            </a:r>
            <a:r>
              <a:rPr lang="fr-FR" altLang="fr-FR" dirty="0">
                <a:solidFill>
                  <a:schemeClr val="accent2"/>
                </a:solidFill>
              </a:rPr>
              <a:t>façonner la société</a:t>
            </a:r>
            <a:r>
              <a:rPr lang="fr-FR" altLang="fr-FR" dirty="0">
                <a:solidFill>
                  <a:schemeClr val="tx1"/>
                </a:solidFill>
              </a:rPr>
              <a:t>. Cela peut déchaîner les passions (voir les manifestations contre le mariage pour tous, la peur de « populations polygames »,…)</a:t>
            </a:r>
          </a:p>
          <a:p>
            <a:pPr>
              <a:buFont typeface="Wingdings" panose="05000000000000000000" pitchFamily="2" charset="2"/>
              <a:buChar char="v"/>
            </a:pPr>
            <a:r>
              <a:rPr lang="fr-FR" altLang="fr-FR" dirty="0">
                <a:solidFill>
                  <a:schemeClr val="tx1"/>
                </a:solidFill>
              </a:rPr>
              <a:t>Mais la question de l’intervention de l’État dans la famille est délicate, car les relations familiales appartiennent à la </a:t>
            </a:r>
            <a:r>
              <a:rPr lang="fr-FR" altLang="fr-FR" dirty="0">
                <a:solidFill>
                  <a:schemeClr val="accent2"/>
                </a:solidFill>
              </a:rPr>
              <a:t>sphère privé </a:t>
            </a:r>
            <a:r>
              <a:rPr lang="fr-FR" altLang="fr-FR" dirty="0">
                <a:solidFill>
                  <a:schemeClr val="tx1"/>
                </a:solidFill>
              </a:rPr>
              <a:t>(dans les pays qui respectent le droit à la vie privé et les libertés individuelles du moins…).</a:t>
            </a:r>
          </a:p>
          <a:p>
            <a:pPr>
              <a:buFont typeface="Wingdings" panose="05000000000000000000" pitchFamily="2" charset="2"/>
              <a:buChar char="v"/>
            </a:pPr>
            <a:r>
              <a:rPr lang="fr-FR" altLang="fr-FR" dirty="0">
                <a:solidFill>
                  <a:schemeClr val="tx1"/>
                </a:solidFill>
              </a:rPr>
              <a:t>L’État (d’une démocratie libérale) va donc intervenir par différents </a:t>
            </a:r>
            <a:r>
              <a:rPr lang="fr-FR" altLang="fr-FR" dirty="0">
                <a:solidFill>
                  <a:schemeClr val="accent2"/>
                </a:solidFill>
              </a:rPr>
              <a:t>biais plus ou moins indirects </a:t>
            </a:r>
            <a:r>
              <a:rPr lang="fr-FR" altLang="fr-FR" dirty="0">
                <a:solidFill>
                  <a:schemeClr val="tx1"/>
                </a:solidFill>
              </a:rPr>
              <a:t>pour à la fois respecter la </a:t>
            </a:r>
            <a:r>
              <a:rPr lang="fr-FR" altLang="fr-FR" dirty="0">
                <a:solidFill>
                  <a:schemeClr val="accent2"/>
                </a:solidFill>
              </a:rPr>
              <a:t>liberté individuelle </a:t>
            </a:r>
            <a:r>
              <a:rPr lang="fr-FR" altLang="fr-FR" dirty="0">
                <a:solidFill>
                  <a:schemeClr val="tx1"/>
                </a:solidFill>
              </a:rPr>
              <a:t>&amp; la </a:t>
            </a:r>
            <a:r>
              <a:rPr lang="fr-FR" altLang="fr-FR" dirty="0">
                <a:solidFill>
                  <a:schemeClr val="accent2"/>
                </a:solidFill>
              </a:rPr>
              <a:t>vie privée</a:t>
            </a:r>
            <a:r>
              <a:rPr lang="fr-FR" altLang="fr-FR" dirty="0">
                <a:solidFill>
                  <a:schemeClr val="tx1"/>
                </a:solidFill>
              </a:rPr>
              <a:t>, et à la fois </a:t>
            </a:r>
            <a:r>
              <a:rPr lang="fr-FR" altLang="fr-FR" dirty="0">
                <a:solidFill>
                  <a:schemeClr val="accent2"/>
                </a:solidFill>
              </a:rPr>
              <a:t>édicter les règles juridiques </a:t>
            </a:r>
            <a:r>
              <a:rPr lang="fr-FR" altLang="fr-FR" dirty="0">
                <a:solidFill>
                  <a:schemeClr val="tx1"/>
                </a:solidFill>
              </a:rPr>
              <a:t>dans lesquelles les rapports familiaux doivent se faire (au nom de l’</a:t>
            </a:r>
            <a:r>
              <a:rPr lang="fr-FR" altLang="fr-FR" dirty="0">
                <a:solidFill>
                  <a:schemeClr val="accent2"/>
                </a:solidFill>
              </a:rPr>
              <a:t>ordre public</a:t>
            </a:r>
            <a:r>
              <a:rPr lang="fr-FR" altLang="fr-FR" dirty="0">
                <a:solidFill>
                  <a:schemeClr val="tx1"/>
                </a:solidFill>
              </a:rPr>
              <a:t>, de l’</a:t>
            </a:r>
            <a:r>
              <a:rPr lang="fr-FR" altLang="fr-FR" dirty="0">
                <a:solidFill>
                  <a:schemeClr val="accent2"/>
                </a:solidFill>
              </a:rPr>
              <a:t>intérêt général</a:t>
            </a:r>
            <a:r>
              <a:rPr lang="fr-FR" altLang="fr-FR" dirty="0">
                <a:solidFill>
                  <a:schemeClr val="tx1"/>
                </a:solidFill>
              </a:rPr>
              <a:t>,…)</a:t>
            </a:r>
          </a:p>
          <a:p>
            <a:pPr>
              <a:buFont typeface="Wingdings" panose="05000000000000000000" pitchFamily="2" charset="2"/>
              <a:buChar char="v"/>
            </a:pPr>
            <a:endParaRPr lang="fr-FR" altLang="fr-FR" dirty="0">
              <a:solidFill>
                <a:schemeClr val="tx1"/>
              </a:solidFill>
            </a:endParaRPr>
          </a:p>
          <a:p>
            <a:pPr>
              <a:buFont typeface="Wingdings" panose="05000000000000000000" pitchFamily="2" charset="2"/>
              <a:buChar char="v"/>
            </a:pPr>
            <a:endParaRPr lang="fr-FR" altLang="fr-FR" dirty="0">
              <a:solidFill>
                <a:schemeClr val="tx1"/>
              </a:solidFill>
            </a:endParaRPr>
          </a:p>
        </p:txBody>
      </p:sp>
      <p:pic>
        <p:nvPicPr>
          <p:cNvPr id="5" name="Picture 2" descr="https://pic1.zhimg.com/v2-997f6a1f745f16b3b3f04586e05cab43_1200x5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08858" y="-72695"/>
            <a:ext cx="3005934" cy="1931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5046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fade">
                                      <p:cBhvr>
                                        <p:cTn id="12" dur="500"/>
                                        <p:tgtEl>
                                          <p:spTgt spid="225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fade">
                                      <p:cBhvr>
                                        <p:cTn id="17" dur="500"/>
                                        <p:tgtEl>
                                          <p:spTgt spid="225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fade">
                                      <p:cBhvr>
                                        <p:cTn id="22" dur="500"/>
                                        <p:tgtEl>
                                          <p:spTgt spid="225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531">
                                            <p:txEl>
                                              <p:pRg st="4" end="4"/>
                                            </p:txEl>
                                          </p:spTgt>
                                        </p:tgtEl>
                                        <p:attrNameLst>
                                          <p:attrName>style.visibility</p:attrName>
                                        </p:attrNameLst>
                                      </p:cBhvr>
                                      <p:to>
                                        <p:strVal val="visible"/>
                                      </p:to>
                                    </p:set>
                                    <p:animEffect transition="in" filter="fade">
                                      <p:cBhvr>
                                        <p:cTn id="27"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687475"/>
            <a:ext cx="7989752" cy="797309"/>
          </a:xfrm>
        </p:spPr>
        <p:txBody>
          <a:bodyPr>
            <a:normAutofit fontScale="90000"/>
          </a:bodyPr>
          <a:lstStyle/>
          <a:p>
            <a:pPr algn="ctr"/>
            <a:r>
              <a:rPr lang="fr-FR" dirty="0"/>
              <a:t>C) Les Régimes matrimoniaux et la succession</a:t>
            </a:r>
          </a:p>
        </p:txBody>
      </p:sp>
      <p:sp>
        <p:nvSpPr>
          <p:cNvPr id="3" name="Espace réservé du contenu 2"/>
          <p:cNvSpPr>
            <a:spLocks noGrp="1"/>
          </p:cNvSpPr>
          <p:nvPr>
            <p:ph idx="1"/>
          </p:nvPr>
        </p:nvSpPr>
        <p:spPr>
          <a:xfrm>
            <a:off x="0" y="1556792"/>
            <a:ext cx="9144000" cy="5328592"/>
          </a:xfrm>
          <a:solidFill>
            <a:srgbClr val="DFDFDF"/>
          </a:solidFill>
        </p:spPr>
        <p:txBody>
          <a:bodyPr anchor="t">
            <a:normAutofit fontScale="40000" lnSpcReduction="20000"/>
          </a:bodyPr>
          <a:lstStyle/>
          <a:p>
            <a:pPr>
              <a:buFont typeface="Wingdings" panose="05000000000000000000" pitchFamily="2" charset="2"/>
              <a:buChar char="v"/>
            </a:pPr>
            <a:r>
              <a:rPr lang="ja-JP" altLang="fr-FR" sz="3400" dirty="0"/>
              <a:t>夫婦財産契約 </a:t>
            </a:r>
            <a:r>
              <a:rPr lang="ja-JP" altLang="fr-FR" sz="2500" dirty="0"/>
              <a:t>ふうふざいさんけいやく</a:t>
            </a:r>
            <a:r>
              <a:rPr lang="fr-FR" altLang="ja-JP" sz="3400" dirty="0"/>
              <a:t>= Contrat de mariage (très peu au Japon, voir slide suivante)</a:t>
            </a:r>
          </a:p>
          <a:p>
            <a:pPr>
              <a:buFont typeface="Wingdings" panose="05000000000000000000" pitchFamily="2" charset="2"/>
              <a:buChar char="v"/>
            </a:pPr>
            <a:r>
              <a:rPr lang="ja-JP" altLang="fr-FR" sz="3400" dirty="0"/>
              <a:t>法定夫婦財産制 </a:t>
            </a:r>
            <a:r>
              <a:rPr lang="ja-JP" altLang="fr-FR" sz="2500" dirty="0"/>
              <a:t>ほうていふうふざいさんせい</a:t>
            </a:r>
            <a:r>
              <a:rPr lang="fr-FR" altLang="ja-JP" sz="3400" dirty="0"/>
              <a:t>=Régime légal (pas de contrat de mariage)</a:t>
            </a:r>
            <a:endParaRPr lang="fr-FR" altLang="ja-JP" dirty="0"/>
          </a:p>
          <a:p>
            <a:pPr marL="0" indent="0">
              <a:buNone/>
            </a:pPr>
            <a:r>
              <a:rPr lang="fr-FR" altLang="ja-JP" sz="3400" b="1" dirty="0"/>
              <a:t>Trois principales possibilités en France (au Japon, c’est la dernière qui est appliquée) :</a:t>
            </a:r>
          </a:p>
          <a:p>
            <a:pPr marL="273050" indent="-273050" algn="just">
              <a:buFont typeface="+mj-lt"/>
              <a:buAutoNum type="arabicParenR"/>
            </a:pPr>
            <a:r>
              <a:rPr lang="fr-FR" altLang="ja-JP" sz="3400" b="1" u="sng" dirty="0">
                <a:solidFill>
                  <a:schemeClr val="accent2"/>
                </a:solidFill>
              </a:rPr>
              <a:t>Régime de la communauté universelle</a:t>
            </a:r>
            <a:r>
              <a:rPr lang="ja-JP" altLang="fr-FR" sz="3400" b="1" dirty="0"/>
              <a:t>　＝　</a:t>
            </a:r>
            <a:r>
              <a:rPr lang="ja-JP" altLang="fr-FR" sz="3400" dirty="0"/>
              <a:t>一般的財産共同制</a:t>
            </a:r>
            <a:endParaRPr lang="fr-FR" altLang="ja-JP" sz="3400" dirty="0"/>
          </a:p>
          <a:p>
            <a:pPr lvl="1" algn="just">
              <a:buFont typeface="Wingdings" panose="05000000000000000000" pitchFamily="2" charset="2"/>
              <a:buChar char="v"/>
            </a:pPr>
            <a:r>
              <a:rPr lang="fr-FR" altLang="ja-JP" sz="3400" dirty="0"/>
              <a:t>Tous les biens sont intégrés dans la </a:t>
            </a:r>
            <a:r>
              <a:rPr lang="fr-FR" altLang="ja-JP" sz="3400" dirty="0">
                <a:solidFill>
                  <a:schemeClr val="accent2"/>
                </a:solidFill>
              </a:rPr>
              <a:t>communauté</a:t>
            </a:r>
            <a:r>
              <a:rPr lang="fr-FR" altLang="ja-JP" sz="3400" dirty="0"/>
              <a:t>, sauf biens propres par nature (vêtements, dommages-intérêts…)</a:t>
            </a:r>
          </a:p>
          <a:p>
            <a:pPr marL="273050" indent="-273050" algn="just">
              <a:buFont typeface="+mj-lt"/>
              <a:buAutoNum type="arabicParenR"/>
            </a:pPr>
            <a:r>
              <a:rPr lang="fr-FR" altLang="zh-TW" sz="3400" b="1" u="heavy" dirty="0">
                <a:solidFill>
                  <a:schemeClr val="accent2"/>
                </a:solidFill>
              </a:rPr>
              <a:t>Régime de la communauté des biens réduite aux acquêts </a:t>
            </a:r>
            <a:r>
              <a:rPr lang="fr-FR" altLang="zh-TW" sz="3400" dirty="0"/>
              <a:t>(</a:t>
            </a:r>
            <a:r>
              <a:rPr lang="fr-FR" altLang="zh-TW" sz="3400" b="1" dirty="0"/>
              <a:t>régime légal en </a:t>
            </a:r>
            <a:r>
              <a:rPr lang="fr-FR" altLang="zh-TW" sz="3400" b="1" u="heavy" dirty="0"/>
              <a:t>France</a:t>
            </a:r>
            <a:r>
              <a:rPr lang="fr-FR" altLang="zh-TW" sz="3400" u="heavy" dirty="0"/>
              <a:t>)</a:t>
            </a:r>
            <a:r>
              <a:rPr lang="ja-JP" altLang="fr-FR" sz="3400" u="sng" dirty="0"/>
              <a:t>　</a:t>
            </a:r>
            <a:br>
              <a:rPr lang="fr-FR" altLang="ja-JP" sz="3400" u="sng" dirty="0"/>
            </a:br>
            <a:r>
              <a:rPr lang="ja-JP" altLang="fr-FR" sz="3400" dirty="0"/>
              <a:t>＝余剰共同性 </a:t>
            </a:r>
            <a:r>
              <a:rPr lang="fr-FR" altLang="ja-JP" sz="3400" dirty="0"/>
              <a:t>(traduction plutôt issue du concept allemand. Notion qui n’existe pas au Japon)</a:t>
            </a:r>
          </a:p>
          <a:p>
            <a:pPr lvl="1" algn="just">
              <a:buFont typeface="Wingdings" panose="05000000000000000000" pitchFamily="2" charset="2"/>
              <a:buChar char="v"/>
            </a:pPr>
            <a:r>
              <a:rPr lang="fr-FR" altLang="zh-TW" sz="3400" dirty="0">
                <a:sym typeface="Wingdings" pitchFamily="2" charset="2"/>
              </a:rPr>
              <a:t></a:t>
            </a:r>
            <a:r>
              <a:rPr lang="fr-FR" altLang="zh-TW" sz="3400" dirty="0"/>
              <a:t>Les salaires, biens achetés grâce aux revenus sont des </a:t>
            </a:r>
            <a:r>
              <a:rPr lang="fr-FR" altLang="zh-TW" sz="3400" u="sng" dirty="0">
                <a:solidFill>
                  <a:schemeClr val="accent2"/>
                </a:solidFill>
              </a:rPr>
              <a:t>biens communs</a:t>
            </a:r>
            <a:r>
              <a:rPr lang="fr-FR" altLang="zh-TW" sz="3400" dirty="0">
                <a:solidFill>
                  <a:schemeClr val="accent2"/>
                </a:solidFill>
              </a:rPr>
              <a:t> </a:t>
            </a:r>
            <a:r>
              <a:rPr lang="fr-FR" altLang="zh-TW" sz="3400" dirty="0">
                <a:solidFill>
                  <a:srgbClr val="3D3D3D"/>
                </a:solidFill>
              </a:rPr>
              <a:t>(</a:t>
            </a:r>
            <a:r>
              <a:rPr lang="ja-JP" altLang="fr-FR" sz="3400" dirty="0">
                <a:solidFill>
                  <a:srgbClr val="3D3D3D"/>
                </a:solidFill>
              </a:rPr>
              <a:t>共有財産 </a:t>
            </a:r>
            <a:r>
              <a:rPr lang="ja-JP" altLang="fr-FR" sz="2500" dirty="0">
                <a:solidFill>
                  <a:srgbClr val="3D3D3D"/>
                </a:solidFill>
              </a:rPr>
              <a:t>きょうゆうざいさん</a:t>
            </a:r>
            <a:r>
              <a:rPr lang="fr-FR" altLang="ja-JP" sz="3400" dirty="0">
                <a:solidFill>
                  <a:srgbClr val="3D3D3D"/>
                </a:solidFill>
              </a:rPr>
              <a:t>)</a:t>
            </a:r>
            <a:r>
              <a:rPr lang="fr-FR" altLang="ja-JP" sz="2500" dirty="0">
                <a:solidFill>
                  <a:srgbClr val="3D3D3D"/>
                </a:solidFill>
              </a:rPr>
              <a:t> </a:t>
            </a:r>
            <a:r>
              <a:rPr lang="fr-FR" altLang="zh-TW" sz="3400" dirty="0"/>
              <a:t>les biens possédés au jour du mariage, reçus par héritage et les biens quotidiens (vêtements, effets personnels,…) sont des </a:t>
            </a:r>
            <a:r>
              <a:rPr lang="fr-FR" altLang="zh-TW" sz="3400" u="sng" dirty="0">
                <a:solidFill>
                  <a:schemeClr val="accent2"/>
                </a:solidFill>
              </a:rPr>
              <a:t>biens propres</a:t>
            </a:r>
            <a:r>
              <a:rPr lang="fr-FR" altLang="zh-TW" sz="3400" dirty="0">
                <a:solidFill>
                  <a:schemeClr val="accent2"/>
                </a:solidFill>
              </a:rPr>
              <a:t> </a:t>
            </a:r>
            <a:r>
              <a:rPr lang="fr-FR" altLang="zh-TW" sz="3400" dirty="0">
                <a:solidFill>
                  <a:srgbClr val="3D3D3D"/>
                </a:solidFill>
              </a:rPr>
              <a:t>(</a:t>
            </a:r>
            <a:r>
              <a:rPr lang="ja-JP" altLang="fr-FR" sz="3400" dirty="0">
                <a:solidFill>
                  <a:srgbClr val="3D3D3D"/>
                </a:solidFill>
              </a:rPr>
              <a:t>特有財産　</a:t>
            </a:r>
            <a:r>
              <a:rPr lang="ja-JP" altLang="fr-FR" sz="2500" dirty="0">
                <a:solidFill>
                  <a:srgbClr val="3D3D3D"/>
                </a:solidFill>
              </a:rPr>
              <a:t>とくゆうざいさん</a:t>
            </a:r>
            <a:r>
              <a:rPr lang="fr-FR" altLang="zh-TW" sz="3400" dirty="0">
                <a:solidFill>
                  <a:srgbClr val="3D3D3D"/>
                </a:solidFill>
              </a:rPr>
              <a:t>)</a:t>
            </a:r>
            <a:r>
              <a:rPr lang="fr-FR" altLang="ja-JP" sz="2500" dirty="0">
                <a:solidFill>
                  <a:srgbClr val="3D3D3D"/>
                </a:solidFill>
              </a:rPr>
              <a:t> </a:t>
            </a:r>
            <a:r>
              <a:rPr lang="fr-FR" altLang="zh-TW" sz="3400" dirty="0"/>
              <a:t>. </a:t>
            </a:r>
            <a:r>
              <a:rPr lang="fr-FR" altLang="zh-TW" sz="3400" dirty="0">
                <a:sym typeface="Wingdings" pitchFamily="2" charset="2"/>
              </a:rPr>
              <a:t></a:t>
            </a:r>
            <a:r>
              <a:rPr lang="fr-FR" altLang="ja-JP" sz="3400" dirty="0">
                <a:sym typeface="Wingdings" pitchFamily="2" charset="2"/>
              </a:rPr>
              <a:t>Certains</a:t>
            </a:r>
            <a:r>
              <a:rPr lang="ja-JP" altLang="fr-FR" sz="3400" dirty="0">
                <a:sym typeface="Wingdings" pitchFamily="2" charset="2"/>
              </a:rPr>
              <a:t> </a:t>
            </a:r>
            <a:r>
              <a:rPr lang="fr-FR" altLang="ja-JP" sz="3400" dirty="0">
                <a:sym typeface="Wingdings" pitchFamily="2" charset="2"/>
              </a:rPr>
              <a:t>voulaient </a:t>
            </a:r>
            <a:r>
              <a:rPr lang="fr-FR" altLang="zh-TW" sz="3400" dirty="0">
                <a:sym typeface="Wingdings" pitchFamily="2" charset="2"/>
              </a:rPr>
              <a:t>en faire le régime légal au Japon après la guerre, mais ça n’a pas été adopté).</a:t>
            </a:r>
            <a:endParaRPr lang="fr-FR" altLang="zh-TW" sz="3400" dirty="0"/>
          </a:p>
          <a:p>
            <a:pPr marL="273050" indent="-273050" algn="just">
              <a:buFont typeface="+mj-lt"/>
              <a:buAutoNum type="arabicParenR" startAt="3"/>
            </a:pPr>
            <a:r>
              <a:rPr lang="fr-FR" altLang="ja-JP" sz="3400" b="1" u="sng" dirty="0">
                <a:solidFill>
                  <a:schemeClr val="accent2"/>
                </a:solidFill>
              </a:rPr>
              <a:t>Régime de la séparation des biens</a:t>
            </a:r>
            <a:r>
              <a:rPr lang="fr-FR" altLang="ja-JP" sz="3400" b="1" dirty="0"/>
              <a:t> </a:t>
            </a:r>
            <a:r>
              <a:rPr lang="fr-FR" altLang="ja-JP" sz="3400" dirty="0"/>
              <a:t>(</a:t>
            </a:r>
            <a:r>
              <a:rPr lang="fr-FR" altLang="ja-JP" sz="3400" b="1" dirty="0"/>
              <a:t>régime légal au </a:t>
            </a:r>
            <a:r>
              <a:rPr lang="fr-FR" altLang="ja-JP" sz="3400" b="1" u="sng" dirty="0"/>
              <a:t>Japon</a:t>
            </a:r>
            <a:r>
              <a:rPr lang="fr-FR" altLang="ja-JP" sz="3400" dirty="0"/>
              <a:t>)</a:t>
            </a:r>
            <a:r>
              <a:rPr lang="ja-JP" altLang="fr-FR" sz="3400" dirty="0"/>
              <a:t>　＝　夫婦別産制 </a:t>
            </a:r>
            <a:r>
              <a:rPr lang="fr-FR" altLang="ja-JP" sz="3400" dirty="0"/>
              <a:t>(art. 762 CC)</a:t>
            </a:r>
          </a:p>
          <a:p>
            <a:pPr lvl="1" algn="just">
              <a:buFont typeface="Wingdings" panose="05000000000000000000" pitchFamily="2" charset="2"/>
              <a:buChar char="v"/>
            </a:pPr>
            <a:r>
              <a:rPr lang="fr-FR" altLang="zh-TW" sz="3400" dirty="0"/>
              <a:t>Tous les biens acquis avant et ceux acquis par chacun des deux époux sont des </a:t>
            </a:r>
            <a:r>
              <a:rPr lang="fr-FR" altLang="zh-TW" sz="3400" u="sng" dirty="0">
                <a:solidFill>
                  <a:schemeClr val="accent2"/>
                </a:solidFill>
              </a:rPr>
              <a:t>biens propres </a:t>
            </a:r>
            <a:r>
              <a:rPr lang="fr-FR" altLang="zh-TW" sz="3400" dirty="0"/>
              <a:t>(chacun les administre comme il le souhaite </a:t>
            </a:r>
            <a:r>
              <a:rPr lang="ja-JP" altLang="fr-FR" sz="3400" dirty="0"/>
              <a:t>≠</a:t>
            </a:r>
            <a:r>
              <a:rPr lang="fr-FR" altLang="ja-JP" sz="3400" dirty="0"/>
              <a:t> Meiji)</a:t>
            </a:r>
            <a:r>
              <a:rPr lang="fr-FR" altLang="zh-TW" sz="3400" dirty="0"/>
              <a:t>. </a:t>
            </a:r>
          </a:p>
          <a:p>
            <a:pPr lvl="1" algn="just">
              <a:buFont typeface="Wingdings" panose="05000000000000000000" pitchFamily="2" charset="2"/>
              <a:buChar char="v"/>
            </a:pPr>
            <a:r>
              <a:rPr lang="fr-FR" altLang="zh-TW" sz="3400" dirty="0"/>
              <a:t>Ceux achetés ensemble et ceux dont aucun ne peut prouver la propriété exclusive sont des </a:t>
            </a:r>
            <a:r>
              <a:rPr lang="fr-FR" altLang="zh-TW" sz="3400" u="sng" dirty="0">
                <a:solidFill>
                  <a:schemeClr val="accent2"/>
                </a:solidFill>
              </a:rPr>
              <a:t>biens communs</a:t>
            </a:r>
            <a:r>
              <a:rPr lang="fr-FR" altLang="zh-TW" sz="3400" dirty="0"/>
              <a:t>. Dans les faits, la plupart des biens acquis après le mariage sont </a:t>
            </a:r>
            <a:r>
              <a:rPr lang="fr-FR" altLang="zh-TW" sz="3400" dirty="0">
                <a:solidFill>
                  <a:schemeClr val="accent2"/>
                </a:solidFill>
              </a:rPr>
              <a:t>au nom du mari </a:t>
            </a:r>
            <a:r>
              <a:rPr lang="fr-FR" altLang="zh-TW" sz="3400" dirty="0"/>
              <a:t>(qui rapporte l’essentiel des revenus du foyer). </a:t>
            </a:r>
          </a:p>
          <a:p>
            <a:pPr lvl="1" algn="just">
              <a:buFont typeface="Wingdings" panose="05000000000000000000" pitchFamily="2" charset="2"/>
              <a:buChar char="v"/>
            </a:pPr>
            <a:r>
              <a:rPr lang="fr-FR" altLang="zh-TW" sz="3400" dirty="0"/>
              <a:t>Mais il existe une présomption que l’achat s’est fait grâce à </a:t>
            </a:r>
            <a:r>
              <a:rPr lang="fr-FR" altLang="zh-TW" sz="3400" dirty="0">
                <a:solidFill>
                  <a:schemeClr val="accent2"/>
                </a:solidFill>
              </a:rPr>
              <a:t>la collaboration des deux époux</a:t>
            </a:r>
            <a:r>
              <a:rPr lang="fr-FR" altLang="zh-TW" sz="3400" dirty="0"/>
              <a:t>, alors on considère que le bien est un </a:t>
            </a:r>
            <a:r>
              <a:rPr lang="fr-FR" altLang="zh-TW" sz="3400" u="sng" dirty="0">
                <a:solidFill>
                  <a:schemeClr val="accent2"/>
                </a:solidFill>
              </a:rPr>
              <a:t>bien commun</a:t>
            </a:r>
            <a:r>
              <a:rPr lang="fr-FR" altLang="zh-TW" sz="3400" dirty="0"/>
              <a:t>, même s’il est au nom de l’un des deux. Certains estiment néanmoins qu’il faudrait </a:t>
            </a:r>
            <a:r>
              <a:rPr lang="fr-FR" altLang="zh-TW" sz="3400" dirty="0">
                <a:solidFill>
                  <a:schemeClr val="accent2"/>
                </a:solidFill>
              </a:rPr>
              <a:t>reconnaître légalement la nature commune de certains biens </a:t>
            </a:r>
            <a:r>
              <a:rPr lang="fr-FR" altLang="zh-TW" sz="3400" dirty="0"/>
              <a:t>et ajouter des correctifs (consentement de la femme nécessaire pour la vente d’un immeuble par ex…)</a:t>
            </a:r>
            <a:endParaRPr lang="fr-FR" sz="2600" dirty="0"/>
          </a:p>
        </p:txBody>
      </p:sp>
    </p:spTree>
    <p:extLst>
      <p:ext uri="{BB962C8B-B14F-4D97-AF65-F5344CB8AC3E}">
        <p14:creationId xmlns:p14="http://schemas.microsoft.com/office/powerpoint/2010/main" val="15289486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fade">
                                      <p:cBhvr>
                                        <p:cTn id="44" dur="500"/>
                                        <p:tgtEl>
                                          <p:spTgt spid="3">
                                            <p:txEl>
                                              <p:pRg st="9" end="9"/>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77124" y="1052736"/>
            <a:ext cx="7989752" cy="797309"/>
          </a:xfrm>
        </p:spPr>
        <p:txBody>
          <a:bodyPr>
            <a:normAutofit fontScale="90000"/>
          </a:bodyPr>
          <a:lstStyle/>
          <a:p>
            <a:pPr algn="ctr"/>
            <a:r>
              <a:rPr lang="fr-FR" dirty="0"/>
              <a:t>Devoirs des époux et </a:t>
            </a:r>
            <a:br>
              <a:rPr lang="fr-FR" dirty="0"/>
            </a:br>
            <a:r>
              <a:rPr lang="fr-FR" dirty="0"/>
              <a:t>répartitions des biens lors du divorce </a:t>
            </a:r>
            <a:br>
              <a:rPr lang="fr-FR" dirty="0"/>
            </a:br>
            <a:r>
              <a:rPr lang="fr-FR" dirty="0"/>
              <a:t>(</a:t>
            </a:r>
            <a:r>
              <a:rPr lang="ja-JP" altLang="fr-FR" dirty="0"/>
              <a:t>財産分与 </a:t>
            </a:r>
            <a:r>
              <a:rPr lang="ja-JP" altLang="fr-FR" sz="2000" dirty="0"/>
              <a:t>ざいさんぶんよ</a:t>
            </a:r>
            <a:r>
              <a:rPr lang="fr-FR" altLang="ja-JP" dirty="0"/>
              <a:t>)</a:t>
            </a:r>
            <a:endParaRPr lang="fr-FR" dirty="0"/>
          </a:p>
        </p:txBody>
      </p:sp>
      <p:sp>
        <p:nvSpPr>
          <p:cNvPr id="3" name="Espace réservé du contenu 2"/>
          <p:cNvSpPr>
            <a:spLocks noGrp="1"/>
          </p:cNvSpPr>
          <p:nvPr>
            <p:ph idx="1"/>
          </p:nvPr>
        </p:nvSpPr>
        <p:spPr>
          <a:xfrm>
            <a:off x="179512" y="1916833"/>
            <a:ext cx="8784976" cy="4925402"/>
          </a:xfrm>
        </p:spPr>
        <p:txBody>
          <a:bodyPr anchor="t">
            <a:normAutofit fontScale="62500" lnSpcReduction="20000"/>
          </a:bodyPr>
          <a:lstStyle/>
          <a:p>
            <a:pPr algn="just">
              <a:buFont typeface="Wingdings" panose="05000000000000000000" pitchFamily="2" charset="2"/>
              <a:buChar char="v"/>
            </a:pPr>
            <a:r>
              <a:rPr lang="fr-FR" altLang="zh-TW" sz="2900" u="sng" dirty="0">
                <a:sym typeface="Wingdings" pitchFamily="2" charset="2"/>
              </a:rPr>
              <a:t>Les devoirs des époux,  quelque soit le régime matrimonial : </a:t>
            </a:r>
          </a:p>
          <a:p>
            <a:pPr algn="just">
              <a:buFont typeface="Wingdings" panose="05000000000000000000" pitchFamily="2" charset="2"/>
              <a:buChar char="v"/>
            </a:pPr>
            <a:r>
              <a:rPr lang="fr-FR" altLang="zh-TW" sz="2900" dirty="0">
                <a:solidFill>
                  <a:schemeClr val="accent2"/>
                </a:solidFill>
                <a:sym typeface="Wingdings" pitchFamily="2" charset="2"/>
              </a:rPr>
              <a:t>Devoir de participation aux charges du ménage </a:t>
            </a:r>
            <a:r>
              <a:rPr lang="fr-FR" altLang="zh-TW" sz="2900" dirty="0">
                <a:sym typeface="Wingdings" pitchFamily="2" charset="2"/>
              </a:rPr>
              <a:t>(</a:t>
            </a:r>
            <a:r>
              <a:rPr lang="ja-JP" altLang="fr-FR" sz="2900" dirty="0">
                <a:sym typeface="Wingdings" pitchFamily="2" charset="2"/>
              </a:rPr>
              <a:t>婚姻費用の分担</a:t>
            </a:r>
            <a:r>
              <a:rPr lang="fr-FR" altLang="ja-JP" sz="2900" dirty="0">
                <a:sym typeface="Wingdings" pitchFamily="2" charset="2"/>
              </a:rPr>
              <a:t>) (art. 760 CC) à proportion des revenus de chacun (frais d’éducation, de logement, vestimentaires, de santé…). Devoir demeure même en cas de séparation de corps.</a:t>
            </a:r>
          </a:p>
          <a:p>
            <a:pPr algn="just">
              <a:buFont typeface="Wingdings" panose="05000000000000000000" pitchFamily="2" charset="2"/>
              <a:buChar char="v"/>
            </a:pPr>
            <a:r>
              <a:rPr lang="fr-FR" altLang="ja-JP" sz="2900" dirty="0">
                <a:solidFill>
                  <a:schemeClr val="accent2"/>
                </a:solidFill>
                <a:sym typeface="Wingdings" pitchFamily="2" charset="2"/>
              </a:rPr>
              <a:t>Solidarité des époux dans les dettes ménagères</a:t>
            </a:r>
            <a:r>
              <a:rPr lang="fr-FR" altLang="ja-JP" sz="2900" dirty="0">
                <a:sym typeface="Wingdings" pitchFamily="2" charset="2"/>
              </a:rPr>
              <a:t> (</a:t>
            </a:r>
            <a:r>
              <a:rPr lang="ja-JP" altLang="fr-FR" sz="2900" dirty="0">
                <a:sym typeface="Wingdings" pitchFamily="2" charset="2"/>
              </a:rPr>
              <a:t>日常家事に対する連帯責任</a:t>
            </a:r>
            <a:r>
              <a:rPr lang="fr-FR" altLang="ja-JP" sz="2900" dirty="0">
                <a:sym typeface="Wingdings" pitchFamily="2" charset="2"/>
              </a:rPr>
              <a:t>) (art. 761 CC)  chaque époux est responsable solidairement des dettes contractées par l’autre (frais d’éducation, de logement, de la vie courante : crédits, impôts, soins de santé). Les dettes qui sortent de ce cadre sont personnelles.</a:t>
            </a:r>
          </a:p>
          <a:p>
            <a:pPr algn="just">
              <a:buFont typeface="Wingdings" panose="05000000000000000000" pitchFamily="2" charset="2"/>
              <a:buChar char="v"/>
            </a:pPr>
            <a:endParaRPr lang="fr-FR" altLang="ja-JP" sz="2900" dirty="0">
              <a:sym typeface="Wingdings" pitchFamily="2" charset="2"/>
            </a:endParaRPr>
          </a:p>
          <a:p>
            <a:pPr algn="just">
              <a:buFont typeface="Wingdings" panose="05000000000000000000" pitchFamily="2" charset="2"/>
              <a:buChar char="v"/>
            </a:pPr>
            <a:r>
              <a:rPr lang="fr-FR" altLang="zh-TW" sz="2900" u="sng" dirty="0">
                <a:sym typeface="Wingdings" pitchFamily="2" charset="2"/>
              </a:rPr>
              <a:t>Au moment du divorce :</a:t>
            </a:r>
          </a:p>
          <a:p>
            <a:pPr algn="just">
              <a:buFont typeface="Wingdings" panose="05000000000000000000" pitchFamily="2" charset="2"/>
              <a:buChar char="v"/>
            </a:pPr>
            <a:r>
              <a:rPr lang="fr-FR" altLang="zh-TW" sz="2900" dirty="0">
                <a:sym typeface="Wingdings" pitchFamily="2" charset="2"/>
              </a:rPr>
              <a:t>Les </a:t>
            </a:r>
            <a:r>
              <a:rPr lang="fr-FR" altLang="zh-TW" sz="2900" dirty="0">
                <a:solidFill>
                  <a:schemeClr val="accent2"/>
                </a:solidFill>
                <a:sym typeface="Wingdings" pitchFamily="2" charset="2"/>
              </a:rPr>
              <a:t>biens communs </a:t>
            </a:r>
            <a:r>
              <a:rPr lang="fr-FR" altLang="zh-TW" sz="2900" dirty="0">
                <a:sym typeface="Wingdings" pitchFamily="2" charset="2"/>
              </a:rPr>
              <a:t>sont répartis par </a:t>
            </a:r>
            <a:r>
              <a:rPr lang="fr-FR" altLang="zh-TW" sz="2900" dirty="0">
                <a:solidFill>
                  <a:schemeClr val="accent2"/>
                </a:solidFill>
                <a:sym typeface="Wingdings" pitchFamily="2" charset="2"/>
              </a:rPr>
              <a:t>moitié</a:t>
            </a:r>
            <a:r>
              <a:rPr lang="fr-FR" altLang="zh-TW" sz="2900" dirty="0">
                <a:sym typeface="Wingdings" pitchFamily="2" charset="2"/>
              </a:rPr>
              <a:t> (50/50) et </a:t>
            </a:r>
            <a:r>
              <a:rPr lang="fr-FR" altLang="zh-TW" sz="2900" dirty="0">
                <a:solidFill>
                  <a:schemeClr val="accent2"/>
                </a:solidFill>
                <a:sym typeface="Wingdings" pitchFamily="2" charset="2"/>
              </a:rPr>
              <a:t>chacun reprend ses biens propres</a:t>
            </a:r>
            <a:r>
              <a:rPr lang="fr-FR" altLang="zh-TW" sz="2900" dirty="0">
                <a:sym typeface="Wingdings" pitchFamily="2" charset="2"/>
              </a:rPr>
              <a:t>.</a:t>
            </a:r>
          </a:p>
          <a:p>
            <a:pPr algn="just">
              <a:buFont typeface="Wingdings" panose="05000000000000000000" pitchFamily="2" charset="2"/>
              <a:buChar char="v"/>
            </a:pPr>
            <a:r>
              <a:rPr lang="fr-FR" altLang="zh-TW" sz="2900" dirty="0"/>
              <a:t>L’époux « appauvri » suite à la dissolution du régime (divorce) peut demander une </a:t>
            </a:r>
            <a:r>
              <a:rPr lang="fr-FR" altLang="zh-TW" sz="2900" dirty="0">
                <a:solidFill>
                  <a:schemeClr val="accent2"/>
                </a:solidFill>
              </a:rPr>
              <a:t>prestation compensatoire </a:t>
            </a:r>
            <a:r>
              <a:rPr lang="fr-FR" altLang="zh-TW" sz="2900" dirty="0"/>
              <a:t>(on parle de </a:t>
            </a:r>
            <a:r>
              <a:rPr lang="ja-JP" altLang="fr-FR" sz="2900" dirty="0"/>
              <a:t>扶養的財産分与</a:t>
            </a:r>
            <a:r>
              <a:rPr lang="fr-FR" altLang="ja-JP" sz="2900" dirty="0"/>
              <a:t> </a:t>
            </a:r>
            <a:r>
              <a:rPr lang="ja-JP" altLang="fr-FR" sz="2300" dirty="0"/>
              <a:t>ふようてきざいさんぶんよ</a:t>
            </a:r>
            <a:r>
              <a:rPr lang="fr-FR" altLang="zh-TW" sz="2900" dirty="0"/>
              <a:t>). Au Japon, elle se décide au moment du divorce, par le biais d’un contrat s’il s’agit d’un consentement mutuel.  Dure généralement de 1 à 3 ans.</a:t>
            </a:r>
          </a:p>
          <a:p>
            <a:pPr algn="just">
              <a:buFont typeface="Wingdings" panose="05000000000000000000" pitchFamily="2" charset="2"/>
              <a:buChar char="v"/>
            </a:pPr>
            <a:r>
              <a:rPr lang="fr-FR" altLang="ja-JP" sz="2900" dirty="0"/>
              <a:t>Il peut y avoir en plus des </a:t>
            </a:r>
            <a:r>
              <a:rPr lang="fr-FR" altLang="ja-JP" sz="2900" dirty="0">
                <a:solidFill>
                  <a:schemeClr val="accent2"/>
                </a:solidFill>
              </a:rPr>
              <a:t>dommages-intérêts</a:t>
            </a:r>
            <a:r>
              <a:rPr lang="fr-FR" altLang="ja-JP" sz="2900" dirty="0"/>
              <a:t> dans le cas où il s’agit d’un </a:t>
            </a:r>
            <a:r>
              <a:rPr lang="fr-FR" altLang="ja-JP" sz="2900" dirty="0">
                <a:solidFill>
                  <a:schemeClr val="accent2"/>
                </a:solidFill>
              </a:rPr>
              <a:t>divorce pour faute </a:t>
            </a:r>
            <a:r>
              <a:rPr lang="fr-FR" altLang="ja-JP" sz="2900" dirty="0"/>
              <a:t>aux torts exclusifs du mari (adultère par exemple).</a:t>
            </a:r>
            <a:endParaRPr lang="fr-FR" sz="2600" dirty="0"/>
          </a:p>
        </p:txBody>
      </p:sp>
    </p:spTree>
    <p:extLst>
      <p:ext uri="{BB962C8B-B14F-4D97-AF65-F5344CB8AC3E}">
        <p14:creationId xmlns:p14="http://schemas.microsoft.com/office/powerpoint/2010/main" val="2689479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77123" y="551275"/>
            <a:ext cx="7989752" cy="789493"/>
          </a:xfrm>
        </p:spPr>
        <p:txBody>
          <a:bodyPr>
            <a:normAutofit/>
          </a:bodyPr>
          <a:lstStyle/>
          <a:p>
            <a:pPr algn="ctr"/>
            <a:r>
              <a:rPr lang="fr-FR" sz="2800" dirty="0"/>
              <a:t>TRES PEU de contrats de mariage au japon</a:t>
            </a:r>
          </a:p>
        </p:txBody>
      </p:sp>
      <p:sp>
        <p:nvSpPr>
          <p:cNvPr id="3" name="Espace réservé du contenu 2"/>
          <p:cNvSpPr>
            <a:spLocks noGrp="1"/>
          </p:cNvSpPr>
          <p:nvPr>
            <p:ph idx="1"/>
          </p:nvPr>
        </p:nvSpPr>
        <p:spPr>
          <a:xfrm>
            <a:off x="107504" y="3140968"/>
            <a:ext cx="9036496" cy="3600401"/>
          </a:xfrm>
        </p:spPr>
        <p:txBody>
          <a:bodyPr>
            <a:normAutofit fontScale="92500" lnSpcReduction="10000"/>
          </a:bodyPr>
          <a:lstStyle/>
          <a:p>
            <a:pPr marL="0" indent="0" algn="just">
              <a:buNone/>
            </a:pPr>
            <a:r>
              <a:rPr lang="fr-FR" altLang="ja-JP" sz="2600" u="sng" dirty="0"/>
              <a:t>Un système plus contraignant qu’en France</a:t>
            </a:r>
          </a:p>
          <a:p>
            <a:pPr marL="0" indent="0" algn="just">
              <a:buNone/>
            </a:pPr>
            <a:r>
              <a:rPr lang="fr-FR" altLang="ja-JP" sz="2200" dirty="0"/>
              <a:t>1</a:t>
            </a:r>
            <a:r>
              <a:rPr lang="ja-JP" altLang="fr-FR" sz="2200" dirty="0"/>
              <a:t>）</a:t>
            </a:r>
            <a:r>
              <a:rPr lang="fr-FR" altLang="ja-JP" sz="2200" dirty="0"/>
              <a:t>Ne peut être conclu qu’avant le mariage </a:t>
            </a:r>
            <a:r>
              <a:rPr lang="ja-JP" altLang="fr-FR" sz="2200" dirty="0"/>
              <a:t>民法</a:t>
            </a:r>
            <a:r>
              <a:rPr lang="fr-FR" altLang="ja-JP" sz="2200" dirty="0"/>
              <a:t>755</a:t>
            </a:r>
            <a:r>
              <a:rPr lang="ja-JP" altLang="fr-FR" sz="2200" dirty="0"/>
              <a:t>条）</a:t>
            </a:r>
            <a:endParaRPr lang="fr-FR" altLang="ja-JP" sz="2200" dirty="0"/>
          </a:p>
          <a:p>
            <a:pPr marL="0" indent="0" algn="just">
              <a:buNone/>
            </a:pPr>
            <a:r>
              <a:rPr lang="fr-FR" altLang="ja-JP" sz="2200" dirty="0"/>
              <a:t>2</a:t>
            </a:r>
            <a:r>
              <a:rPr lang="ja-JP" altLang="fr-FR" sz="2200" dirty="0"/>
              <a:t>）</a:t>
            </a:r>
            <a:r>
              <a:rPr lang="fr-FR" altLang="ja-JP" sz="2200" dirty="0"/>
              <a:t>Doit être fait devant un notaire pour être opposable à un tiers (</a:t>
            </a:r>
            <a:r>
              <a:rPr lang="ja-JP" altLang="fr-FR" sz="2200" dirty="0"/>
              <a:t>同</a:t>
            </a:r>
            <a:r>
              <a:rPr lang="fr-FR" altLang="ja-JP" sz="2200" dirty="0"/>
              <a:t>756</a:t>
            </a:r>
            <a:r>
              <a:rPr lang="ja-JP" altLang="fr-FR" sz="2200" dirty="0"/>
              <a:t>条）</a:t>
            </a:r>
            <a:endParaRPr lang="fr-FR" altLang="ja-JP" sz="2200" dirty="0"/>
          </a:p>
          <a:p>
            <a:pPr marL="0" indent="0" algn="just">
              <a:buNone/>
            </a:pPr>
            <a:r>
              <a:rPr lang="fr-FR" altLang="ja-JP" sz="2200" dirty="0"/>
              <a:t>3</a:t>
            </a:r>
            <a:r>
              <a:rPr lang="ja-JP" altLang="fr-FR" sz="2200" dirty="0"/>
              <a:t>）</a:t>
            </a:r>
            <a:r>
              <a:rPr lang="fr-FR" altLang="ja-JP" sz="2200" dirty="0"/>
              <a:t>Ne peut en principe pas être modifié une fois conclu</a:t>
            </a:r>
            <a:r>
              <a:rPr lang="ja-JP" altLang="fr-FR" sz="2200" dirty="0"/>
              <a:t>（同</a:t>
            </a:r>
            <a:r>
              <a:rPr lang="fr-FR" altLang="ja-JP" sz="2200" dirty="0"/>
              <a:t>758</a:t>
            </a:r>
            <a:r>
              <a:rPr lang="ja-JP" altLang="fr-FR" sz="2200" dirty="0"/>
              <a:t>条・</a:t>
            </a:r>
            <a:r>
              <a:rPr lang="fr-FR" altLang="ja-JP" sz="2200" dirty="0"/>
              <a:t>759</a:t>
            </a:r>
            <a:r>
              <a:rPr lang="ja-JP" altLang="fr-FR" sz="2200" dirty="0"/>
              <a:t>条）</a:t>
            </a:r>
            <a:endParaRPr lang="fr-FR" altLang="ja-JP" sz="2200" dirty="0"/>
          </a:p>
          <a:p>
            <a:pPr marL="0" indent="0" algn="just">
              <a:buNone/>
            </a:pPr>
            <a:endParaRPr lang="fr-FR" sz="2200" dirty="0"/>
          </a:p>
          <a:p>
            <a:pPr algn="just">
              <a:buFont typeface="Wingdings" panose="05000000000000000000" pitchFamily="2" charset="2"/>
              <a:buChar char="v"/>
            </a:pPr>
            <a:r>
              <a:rPr lang="fr-FR" sz="2400" dirty="0"/>
              <a:t>En France, il faut aussi passé par un notaire. Mais il est </a:t>
            </a:r>
            <a:r>
              <a:rPr lang="fr-FR" sz="2400" dirty="0">
                <a:solidFill>
                  <a:schemeClr val="accent2"/>
                </a:solidFill>
              </a:rPr>
              <a:t>possible de conclure et de modifier la convention matrimoniale </a:t>
            </a:r>
            <a:r>
              <a:rPr lang="fr-FR" sz="2400" dirty="0"/>
              <a:t>après le mariage (héritiers peuvent s’opposer si le but de l’opération est de les léser dans leurs droits). Article 1397 CC</a:t>
            </a:r>
          </a:p>
        </p:txBody>
      </p:sp>
      <p:graphicFrame>
        <p:nvGraphicFramePr>
          <p:cNvPr id="4" name="Tableau 3"/>
          <p:cNvGraphicFramePr>
            <a:graphicFrameLocks noGrp="1"/>
          </p:cNvGraphicFramePr>
          <p:nvPr>
            <p:extLst>
              <p:ext uri="{D42A27DB-BD31-4B8C-83A1-F6EECF244321}">
                <p14:modId xmlns:p14="http://schemas.microsoft.com/office/powerpoint/2010/main" val="128866452"/>
              </p:ext>
            </p:extLst>
          </p:nvPr>
        </p:nvGraphicFramePr>
        <p:xfrm>
          <a:off x="298770" y="1844824"/>
          <a:ext cx="8546458" cy="1223218"/>
        </p:xfrm>
        <a:graphic>
          <a:graphicData uri="http://schemas.openxmlformats.org/drawingml/2006/table">
            <a:tbl>
              <a:tblPr>
                <a:tableStyleId>{69012ECD-51FC-41F1-AA8D-1B2483CD663E}</a:tableStyleId>
              </a:tblPr>
              <a:tblGrid>
                <a:gridCol w="175401">
                  <a:extLst>
                    <a:ext uri="{9D8B030D-6E8A-4147-A177-3AD203B41FA5}">
                      <a16:colId xmlns:a16="http://schemas.microsoft.com/office/drawing/2014/main" val="20000"/>
                    </a:ext>
                  </a:extLst>
                </a:gridCol>
                <a:gridCol w="500199">
                  <a:extLst>
                    <a:ext uri="{9D8B030D-6E8A-4147-A177-3AD203B41FA5}">
                      <a16:colId xmlns:a16="http://schemas.microsoft.com/office/drawing/2014/main" val="20001"/>
                    </a:ext>
                  </a:extLst>
                </a:gridCol>
                <a:gridCol w="198628">
                  <a:extLst>
                    <a:ext uri="{9D8B030D-6E8A-4147-A177-3AD203B41FA5}">
                      <a16:colId xmlns:a16="http://schemas.microsoft.com/office/drawing/2014/main" val="20002"/>
                    </a:ext>
                  </a:extLst>
                </a:gridCol>
                <a:gridCol w="426235">
                  <a:extLst>
                    <a:ext uri="{9D8B030D-6E8A-4147-A177-3AD203B41FA5}">
                      <a16:colId xmlns:a16="http://schemas.microsoft.com/office/drawing/2014/main" val="1567572648"/>
                    </a:ext>
                  </a:extLst>
                </a:gridCol>
                <a:gridCol w="426235">
                  <a:extLst>
                    <a:ext uri="{9D8B030D-6E8A-4147-A177-3AD203B41FA5}">
                      <a16:colId xmlns:a16="http://schemas.microsoft.com/office/drawing/2014/main" val="3343158429"/>
                    </a:ext>
                  </a:extLst>
                </a:gridCol>
                <a:gridCol w="426235">
                  <a:extLst>
                    <a:ext uri="{9D8B030D-6E8A-4147-A177-3AD203B41FA5}">
                      <a16:colId xmlns:a16="http://schemas.microsoft.com/office/drawing/2014/main" val="886547409"/>
                    </a:ext>
                  </a:extLst>
                </a:gridCol>
                <a:gridCol w="426235">
                  <a:extLst>
                    <a:ext uri="{9D8B030D-6E8A-4147-A177-3AD203B41FA5}">
                      <a16:colId xmlns:a16="http://schemas.microsoft.com/office/drawing/2014/main" val="1694760433"/>
                    </a:ext>
                  </a:extLst>
                </a:gridCol>
                <a:gridCol w="426235">
                  <a:extLst>
                    <a:ext uri="{9D8B030D-6E8A-4147-A177-3AD203B41FA5}">
                      <a16:colId xmlns:a16="http://schemas.microsoft.com/office/drawing/2014/main" val="239696857"/>
                    </a:ext>
                  </a:extLst>
                </a:gridCol>
                <a:gridCol w="426235">
                  <a:extLst>
                    <a:ext uri="{9D8B030D-6E8A-4147-A177-3AD203B41FA5}">
                      <a16:colId xmlns:a16="http://schemas.microsoft.com/office/drawing/2014/main" val="1622364733"/>
                    </a:ext>
                  </a:extLst>
                </a:gridCol>
                <a:gridCol w="426235">
                  <a:extLst>
                    <a:ext uri="{9D8B030D-6E8A-4147-A177-3AD203B41FA5}">
                      <a16:colId xmlns:a16="http://schemas.microsoft.com/office/drawing/2014/main" val="75752604"/>
                    </a:ext>
                  </a:extLst>
                </a:gridCol>
                <a:gridCol w="426235">
                  <a:extLst>
                    <a:ext uri="{9D8B030D-6E8A-4147-A177-3AD203B41FA5}">
                      <a16:colId xmlns:a16="http://schemas.microsoft.com/office/drawing/2014/main" val="4166949639"/>
                    </a:ext>
                  </a:extLst>
                </a:gridCol>
                <a:gridCol w="426235">
                  <a:extLst>
                    <a:ext uri="{9D8B030D-6E8A-4147-A177-3AD203B41FA5}">
                      <a16:colId xmlns:a16="http://schemas.microsoft.com/office/drawing/2014/main" val="20003"/>
                    </a:ext>
                  </a:extLst>
                </a:gridCol>
                <a:gridCol w="426235">
                  <a:extLst>
                    <a:ext uri="{9D8B030D-6E8A-4147-A177-3AD203B41FA5}">
                      <a16:colId xmlns:a16="http://schemas.microsoft.com/office/drawing/2014/main" val="20004"/>
                    </a:ext>
                  </a:extLst>
                </a:gridCol>
                <a:gridCol w="426235">
                  <a:extLst>
                    <a:ext uri="{9D8B030D-6E8A-4147-A177-3AD203B41FA5}">
                      <a16:colId xmlns:a16="http://schemas.microsoft.com/office/drawing/2014/main" val="20005"/>
                    </a:ext>
                  </a:extLst>
                </a:gridCol>
                <a:gridCol w="426235">
                  <a:extLst>
                    <a:ext uri="{9D8B030D-6E8A-4147-A177-3AD203B41FA5}">
                      <a16:colId xmlns:a16="http://schemas.microsoft.com/office/drawing/2014/main" val="20006"/>
                    </a:ext>
                  </a:extLst>
                </a:gridCol>
                <a:gridCol w="426235">
                  <a:extLst>
                    <a:ext uri="{9D8B030D-6E8A-4147-A177-3AD203B41FA5}">
                      <a16:colId xmlns:a16="http://schemas.microsoft.com/office/drawing/2014/main" val="20007"/>
                    </a:ext>
                  </a:extLst>
                </a:gridCol>
                <a:gridCol w="426235">
                  <a:extLst>
                    <a:ext uri="{9D8B030D-6E8A-4147-A177-3AD203B41FA5}">
                      <a16:colId xmlns:a16="http://schemas.microsoft.com/office/drawing/2014/main" val="20008"/>
                    </a:ext>
                  </a:extLst>
                </a:gridCol>
                <a:gridCol w="426235">
                  <a:extLst>
                    <a:ext uri="{9D8B030D-6E8A-4147-A177-3AD203B41FA5}">
                      <a16:colId xmlns:a16="http://schemas.microsoft.com/office/drawing/2014/main" val="20009"/>
                    </a:ext>
                  </a:extLst>
                </a:gridCol>
                <a:gridCol w="426235">
                  <a:extLst>
                    <a:ext uri="{9D8B030D-6E8A-4147-A177-3AD203B41FA5}">
                      <a16:colId xmlns:a16="http://schemas.microsoft.com/office/drawing/2014/main" val="20010"/>
                    </a:ext>
                  </a:extLst>
                </a:gridCol>
                <a:gridCol w="426235">
                  <a:extLst>
                    <a:ext uri="{9D8B030D-6E8A-4147-A177-3AD203B41FA5}">
                      <a16:colId xmlns:a16="http://schemas.microsoft.com/office/drawing/2014/main" val="20011"/>
                    </a:ext>
                  </a:extLst>
                </a:gridCol>
                <a:gridCol w="426235">
                  <a:extLst>
                    <a:ext uri="{9D8B030D-6E8A-4147-A177-3AD203B41FA5}">
                      <a16:colId xmlns:a16="http://schemas.microsoft.com/office/drawing/2014/main" val="20012"/>
                    </a:ext>
                  </a:extLst>
                </a:gridCol>
              </a:tblGrid>
              <a:tr h="161267">
                <a:tc gridSpan="21">
                  <a:txBody>
                    <a:bodyPr/>
                    <a:lstStyle/>
                    <a:p>
                      <a:pPr algn="ctr" fontAlgn="ctr"/>
                      <a:r>
                        <a:rPr lang="fr-FR" altLang="ja-JP" sz="1800" u="none" strike="noStrike" dirty="0">
                          <a:effectLst/>
                        </a:rPr>
                        <a:t>Nombre de</a:t>
                      </a:r>
                      <a:r>
                        <a:rPr lang="fr-FR" altLang="ja-JP" sz="1800" u="none" strike="noStrike" baseline="0" dirty="0">
                          <a:effectLst/>
                        </a:rPr>
                        <a:t> contrats de mariage conclus au Japon </a:t>
                      </a:r>
                      <a:r>
                        <a:rPr lang="fr-FR" altLang="ja-JP" sz="1800" u="none" strike="noStrike" dirty="0">
                          <a:effectLst/>
                        </a:rPr>
                        <a:t>(1999-2016)</a:t>
                      </a:r>
                      <a:endParaRPr lang="fr-FR" altLang="ja-JP" sz="1800" b="0" i="0" u="none" strike="noStrike" dirty="0">
                        <a:effectLst/>
                        <a:latin typeface="ＭＳ 明朝"/>
                      </a:endParaRPr>
                    </a:p>
                  </a:txBody>
                  <a:tcPr marL="6719" marR="6719" marT="6719" marB="0" anchor="ctr">
                    <a:solidFill>
                      <a:schemeClr val="bg1"/>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114231">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endParaRPr lang="fr-FR" sz="1200" b="0" i="0" u="none" strike="noStrike">
                        <a:effectLst/>
                        <a:latin typeface="ＭＳ 明朝"/>
                      </a:endParaRPr>
                    </a:p>
                  </a:txBody>
                  <a:tcPr marL="6719" marR="6719" marT="6719" marB="0" anchor="ctr">
                    <a:solidFill>
                      <a:schemeClr val="bg1"/>
                    </a:solidFill>
                  </a:tcPr>
                </a:tc>
                <a:tc>
                  <a:txBody>
                    <a:bodyPr/>
                    <a:lstStyle/>
                    <a:p>
                      <a:pPr algn="ctr" fontAlgn="ctr"/>
                      <a:endParaRPr lang="fr-FR" sz="1200" b="0" i="0" u="none" strike="noStrike">
                        <a:effectLst/>
                        <a:latin typeface="ＭＳ 明朝"/>
                      </a:endParaRPr>
                    </a:p>
                  </a:txBody>
                  <a:tcPr marL="6719" marR="6719" marT="6719" marB="0" anchor="ctr">
                    <a:solidFill>
                      <a:schemeClr val="bg1"/>
                    </a:solidFill>
                  </a:tcPr>
                </a:tc>
                <a:tc>
                  <a:txBody>
                    <a:bodyPr/>
                    <a:lstStyle/>
                    <a:p>
                      <a:pPr algn="ctr" fontAlgn="ctr"/>
                      <a:endParaRPr lang="fr-FR" sz="1200" b="0" i="0" u="none" strike="noStrike">
                        <a:effectLst/>
                        <a:latin typeface="ＭＳ 明朝"/>
                      </a:endParaRPr>
                    </a:p>
                  </a:txBody>
                  <a:tcPr marL="6719" marR="6719" marT="6719" marB="0" anchor="ctr">
                    <a:solidFill>
                      <a:schemeClr val="bg1"/>
                    </a:solidFill>
                  </a:tcPr>
                </a:tc>
                <a:tc>
                  <a:txBody>
                    <a:bodyPr/>
                    <a:lstStyle/>
                    <a:p>
                      <a:pPr algn="ctr" fontAlgn="ctr"/>
                      <a:endParaRPr lang="fr-FR" sz="1200" b="0" i="0" u="none" strike="noStrike">
                        <a:effectLst/>
                        <a:latin typeface="ＭＳ 明朝"/>
                      </a:endParaRPr>
                    </a:p>
                  </a:txBody>
                  <a:tcPr marL="6719" marR="6719" marT="6719" marB="0" anchor="ctr">
                    <a:solidFill>
                      <a:schemeClr val="bg1"/>
                    </a:solidFill>
                  </a:tcPr>
                </a:tc>
                <a:tc>
                  <a:txBody>
                    <a:bodyPr/>
                    <a:lstStyle/>
                    <a:p>
                      <a:pPr algn="ctr" fontAlgn="ctr"/>
                      <a:endParaRPr lang="fr-FR" sz="1200" b="0" i="0" u="none" strike="noStrike">
                        <a:effectLst/>
                        <a:latin typeface="ＭＳ 明朝"/>
                      </a:endParaRPr>
                    </a:p>
                  </a:txBody>
                  <a:tcPr marL="6719" marR="6719" marT="6719" marB="0" anchor="ctr">
                    <a:solidFill>
                      <a:schemeClr val="bg1"/>
                    </a:solidFill>
                  </a:tcPr>
                </a:tc>
                <a:tc>
                  <a:txBody>
                    <a:bodyPr/>
                    <a:lstStyle/>
                    <a:p>
                      <a:pPr algn="ctr" fontAlgn="ctr"/>
                      <a:endParaRPr lang="fr-FR" sz="1200" b="0" i="0" u="none" strike="noStrike">
                        <a:effectLst/>
                        <a:latin typeface="ＭＳ 明朝"/>
                      </a:endParaRPr>
                    </a:p>
                  </a:txBody>
                  <a:tcPr marL="6719" marR="6719" marT="6719" marB="0" anchor="ctr">
                    <a:solidFill>
                      <a:schemeClr val="bg1"/>
                    </a:solidFill>
                  </a:tcPr>
                </a:tc>
                <a:tc>
                  <a:txBody>
                    <a:bodyPr/>
                    <a:lstStyle/>
                    <a:p>
                      <a:pPr algn="ctr" fontAlgn="ctr"/>
                      <a:endParaRPr lang="fr-FR" sz="1200" b="0" i="0" u="none" strike="noStrike">
                        <a:effectLst/>
                        <a:latin typeface="ＭＳ 明朝"/>
                      </a:endParaRPr>
                    </a:p>
                  </a:txBody>
                  <a:tcPr marL="6719" marR="6719" marT="6719" marB="0" anchor="ctr">
                    <a:solidFill>
                      <a:schemeClr val="bg1"/>
                    </a:solidFill>
                  </a:tcPr>
                </a:tc>
                <a:tc>
                  <a:txBody>
                    <a:bodyPr/>
                    <a:lstStyle/>
                    <a:p>
                      <a:pPr algn="ctr" fontAlgn="ct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tc>
                  <a:txBody>
                    <a:bodyPr/>
                    <a:lstStyle/>
                    <a:p>
                      <a:pPr algn="ctr" fontAlgn="ctr"/>
                      <a:r>
                        <a:rPr lang="fr-FR" sz="1200" u="none" strike="noStrike">
                          <a:effectLst/>
                        </a:rPr>
                        <a:t> </a:t>
                      </a:r>
                      <a:endParaRPr lang="fr-FR" sz="1200" b="0" i="0" u="none" strike="noStrike">
                        <a:effectLst/>
                        <a:latin typeface="ＭＳ 明朝"/>
                      </a:endParaRPr>
                    </a:p>
                  </a:txBody>
                  <a:tcPr marL="6719" marR="6719" marT="6719" marB="0" anchor="ctr">
                    <a:solidFill>
                      <a:schemeClr val="bg1"/>
                    </a:solidFill>
                  </a:tcPr>
                </a:tc>
                <a:extLst>
                  <a:ext uri="{0D108BD9-81ED-4DB2-BD59-A6C34878D82A}">
                    <a16:rowId xmlns:a16="http://schemas.microsoft.com/office/drawing/2014/main" val="10001"/>
                  </a:ext>
                </a:extLst>
              </a:tr>
              <a:tr h="376290">
                <a:tc gridSpan="3">
                  <a:txBody>
                    <a:bodyPr/>
                    <a:lstStyle/>
                    <a:p>
                      <a:pPr algn="ctr" fontAlgn="ctr"/>
                      <a:r>
                        <a:rPr lang="fr-FR" altLang="ja-JP" sz="1200" u="none" strike="noStrike" dirty="0">
                          <a:effectLst/>
                        </a:rPr>
                        <a:t>Année</a:t>
                      </a:r>
                      <a:endParaRPr lang="ja-JP" altLang="fr-FR" sz="1200" b="0" i="0" u="none" strike="noStrike" dirty="0">
                        <a:effectLst/>
                        <a:latin typeface="ＭＳ 明朝"/>
                      </a:endParaRPr>
                    </a:p>
                  </a:txBody>
                  <a:tcPr marL="141109" marR="141109" marT="6719" marB="0" anchor="ctr">
                    <a:solidFill>
                      <a:schemeClr val="bg1"/>
                    </a:solidFill>
                  </a:tcPr>
                </a:tc>
                <a:tc hMerge="1">
                  <a:txBody>
                    <a:bodyPr/>
                    <a:lstStyle/>
                    <a:p>
                      <a:endParaRPr lang="fr-FR"/>
                    </a:p>
                  </a:txBody>
                  <a:tcPr/>
                </a:tc>
                <a:tc hMerge="1">
                  <a:txBody>
                    <a:bodyPr/>
                    <a:lstStyle/>
                    <a:p>
                      <a:endParaRPr lang="fr-FR"/>
                    </a:p>
                  </a:txBody>
                  <a:tcPr/>
                </a:tc>
                <a:tc>
                  <a:txBody>
                    <a:bodyPr/>
                    <a:lstStyle/>
                    <a:p>
                      <a:pPr algn="ctr" fontAlgn="ctr"/>
                      <a:r>
                        <a:rPr lang="fr-FR" altLang="ja-JP" sz="1200" u="none" strike="noStrike" dirty="0">
                          <a:effectLst/>
                        </a:rPr>
                        <a:t>2016</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2015</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2014</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2013</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2012</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2011</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2010</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2009</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2008</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2007</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2006</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2005</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2004</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2003</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2002</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2001</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2000</a:t>
                      </a:r>
                      <a:endParaRPr lang="ja-JP" altLang="fr-FR" sz="1200" b="0" i="0" u="none" strike="noStrike" dirty="0">
                        <a:effectLst/>
                        <a:latin typeface="ＭＳ 明朝"/>
                      </a:endParaRPr>
                    </a:p>
                  </a:txBody>
                  <a:tcPr marL="6719" marR="6719" marT="6719" marB="0" anchor="ctr">
                    <a:solidFill>
                      <a:schemeClr val="bg1"/>
                    </a:solidFill>
                  </a:tcPr>
                </a:tc>
                <a:tc>
                  <a:txBody>
                    <a:bodyPr/>
                    <a:lstStyle/>
                    <a:p>
                      <a:pPr algn="ctr" fontAlgn="ctr"/>
                      <a:r>
                        <a:rPr lang="fr-FR" altLang="ja-JP" sz="1200" u="none" strike="noStrike" dirty="0">
                          <a:effectLst/>
                        </a:rPr>
                        <a:t>1999</a:t>
                      </a:r>
                      <a:endParaRPr lang="ja-JP" altLang="fr-FR" sz="1200" b="0" i="0" u="none" strike="noStrike" dirty="0">
                        <a:effectLst/>
                        <a:latin typeface="ＭＳ 明朝"/>
                      </a:endParaRPr>
                    </a:p>
                  </a:txBody>
                  <a:tcPr marL="6719" marR="6719" marT="6719" marB="0" anchor="ctr">
                    <a:solidFill>
                      <a:schemeClr val="bg1"/>
                    </a:solidFill>
                  </a:tcPr>
                </a:tc>
                <a:extLst>
                  <a:ext uri="{0D108BD9-81ED-4DB2-BD59-A6C34878D82A}">
                    <a16:rowId xmlns:a16="http://schemas.microsoft.com/office/drawing/2014/main" val="10002"/>
                  </a:ext>
                </a:extLst>
              </a:tr>
              <a:tr h="376290">
                <a:tc>
                  <a:txBody>
                    <a:bodyPr/>
                    <a:lstStyle/>
                    <a:p>
                      <a:pPr algn="ctr" fontAlgn="ctr"/>
                      <a:r>
                        <a:rPr lang="fr-FR" sz="1200" u="none" strike="noStrike">
                          <a:effectLst/>
                        </a:rPr>
                        <a:t> </a:t>
                      </a:r>
                      <a:endParaRPr lang="fr-FR" sz="1200" b="0" i="0" u="none" strike="noStrike">
                        <a:effectLst/>
                        <a:latin typeface="ＭＳ ゴシック"/>
                      </a:endParaRPr>
                    </a:p>
                  </a:txBody>
                  <a:tcPr marL="6719" marR="6719" marT="6719" marB="0" anchor="ctr">
                    <a:solidFill>
                      <a:schemeClr val="bg1"/>
                    </a:solidFill>
                  </a:tcPr>
                </a:tc>
                <a:tc gridSpan="2">
                  <a:txBody>
                    <a:bodyPr/>
                    <a:lstStyle/>
                    <a:p>
                      <a:pPr algn="ctr" fontAlgn="ctr"/>
                      <a:r>
                        <a:rPr lang="fr-FR" altLang="ja-JP" sz="1200" u="none" strike="noStrike" dirty="0">
                          <a:effectLst/>
                        </a:rPr>
                        <a:t>Nb de contrats</a:t>
                      </a:r>
                      <a:endParaRPr lang="ja-JP" altLang="fr-FR" sz="1200" b="0" i="0" u="none" strike="noStrike" dirty="0">
                        <a:effectLst/>
                        <a:latin typeface="ＭＳ ゴシック"/>
                      </a:endParaRPr>
                    </a:p>
                  </a:txBody>
                  <a:tcPr marL="6719" marR="6719" marT="6719" marB="0" anchor="ctr">
                    <a:solidFill>
                      <a:schemeClr val="bg1"/>
                    </a:solidFill>
                  </a:tcPr>
                </a:tc>
                <a:tc hMerge="1">
                  <a:txBody>
                    <a:bodyPr/>
                    <a:lstStyle/>
                    <a:p>
                      <a:pPr algn="ctr" fontAlgn="ctr"/>
                      <a:endParaRPr lang="fr-FR" sz="1200" b="0" i="0" u="none" strike="noStrike">
                        <a:effectLst/>
                        <a:latin typeface="ＭＳ ゴシック"/>
                      </a:endParaRP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23</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6</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10</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12</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10</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10</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13</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4</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6</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9</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5</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5</a:t>
                      </a:r>
                    </a:p>
                  </a:txBody>
                  <a:tcPr marL="6719" marR="6719" marT="6719" marB="0" anchor="ctr">
                    <a:solidFill>
                      <a:schemeClr val="bg1"/>
                    </a:solidFill>
                  </a:tcPr>
                </a:tc>
                <a:tc>
                  <a:txBody>
                    <a:bodyPr/>
                    <a:lstStyle/>
                    <a:p>
                      <a:pPr algn="ctr" fontAlgn="ctr"/>
                      <a:r>
                        <a:rPr lang="fr-FR" sz="1200" u="none" strike="noStrike" kern="1200" dirty="0">
                          <a:solidFill>
                            <a:schemeClr val="tx1"/>
                          </a:solidFill>
                          <a:effectLst/>
                          <a:latin typeface="+mn-lt"/>
                          <a:ea typeface="+mn-ea"/>
                          <a:cs typeface="+mn-cs"/>
                        </a:rPr>
                        <a:t>6</a:t>
                      </a:r>
                    </a:p>
                  </a:txBody>
                  <a:tcPr marL="6719" marR="6719" marT="6719" marB="0" anchor="ctr">
                    <a:solidFill>
                      <a:schemeClr val="bg1"/>
                    </a:solidFill>
                  </a:tcPr>
                </a:tc>
                <a:tc>
                  <a:txBody>
                    <a:bodyPr/>
                    <a:lstStyle/>
                    <a:p>
                      <a:pPr algn="ctr" fontAlgn="ctr"/>
                      <a:r>
                        <a:rPr lang="fr-FR" sz="1200" u="none" strike="noStrike" dirty="0">
                          <a:effectLst/>
                        </a:rPr>
                        <a:t>3</a:t>
                      </a:r>
                      <a:endParaRPr lang="fr-FR" sz="1200" b="0" i="0" u="none" strike="noStrike" dirty="0">
                        <a:effectLst/>
                        <a:latin typeface="ＭＳ ゴシック"/>
                      </a:endParaRPr>
                    </a:p>
                  </a:txBody>
                  <a:tcPr marL="6719" marR="6719" marT="6719" marB="0" anchor="ctr">
                    <a:solidFill>
                      <a:schemeClr val="bg1"/>
                    </a:solidFill>
                  </a:tcPr>
                </a:tc>
                <a:tc>
                  <a:txBody>
                    <a:bodyPr/>
                    <a:lstStyle/>
                    <a:p>
                      <a:pPr algn="ctr" fontAlgn="ctr"/>
                      <a:r>
                        <a:rPr lang="fr-FR" sz="1200" u="none" strike="noStrike">
                          <a:effectLst/>
                        </a:rPr>
                        <a:t>4</a:t>
                      </a:r>
                      <a:endParaRPr lang="fr-FR" sz="1200" b="0" i="0" u="none" strike="noStrike">
                        <a:effectLst/>
                        <a:latin typeface="ＭＳ ゴシック"/>
                      </a:endParaRPr>
                    </a:p>
                  </a:txBody>
                  <a:tcPr marL="6719" marR="6719" marT="6719" marB="0" anchor="ctr">
                    <a:solidFill>
                      <a:schemeClr val="bg1"/>
                    </a:solidFill>
                  </a:tcPr>
                </a:tc>
                <a:tc>
                  <a:txBody>
                    <a:bodyPr/>
                    <a:lstStyle/>
                    <a:p>
                      <a:pPr algn="ctr" fontAlgn="ctr"/>
                      <a:r>
                        <a:rPr lang="fr-FR" sz="1200" u="none" strike="noStrike">
                          <a:effectLst/>
                        </a:rPr>
                        <a:t>4</a:t>
                      </a:r>
                      <a:endParaRPr lang="fr-FR" sz="1200" b="0" i="0" u="none" strike="noStrike">
                        <a:effectLst/>
                        <a:latin typeface="ＭＳ ゴシック"/>
                      </a:endParaRPr>
                    </a:p>
                  </a:txBody>
                  <a:tcPr marL="6719" marR="6719" marT="6719" marB="0" anchor="ctr">
                    <a:solidFill>
                      <a:schemeClr val="bg1"/>
                    </a:solidFill>
                  </a:tcPr>
                </a:tc>
                <a:tc>
                  <a:txBody>
                    <a:bodyPr/>
                    <a:lstStyle/>
                    <a:p>
                      <a:pPr algn="ctr" fontAlgn="ctr"/>
                      <a:r>
                        <a:rPr lang="fr-FR" sz="1200" u="none" strike="noStrike">
                          <a:effectLst/>
                        </a:rPr>
                        <a:t>-</a:t>
                      </a:r>
                      <a:endParaRPr lang="fr-FR" sz="1200" b="0" i="0" u="none" strike="noStrike">
                        <a:effectLst/>
                        <a:latin typeface="ＭＳ ゴシック"/>
                      </a:endParaRPr>
                    </a:p>
                  </a:txBody>
                  <a:tcPr marL="6719" marR="6719" marT="6719" marB="0" anchor="ctr">
                    <a:solidFill>
                      <a:schemeClr val="bg1"/>
                    </a:solidFill>
                  </a:tcPr>
                </a:tc>
                <a:tc>
                  <a:txBody>
                    <a:bodyPr/>
                    <a:lstStyle/>
                    <a:p>
                      <a:pPr algn="ctr" fontAlgn="ctr"/>
                      <a:r>
                        <a:rPr lang="fr-FR" sz="1200" u="none" strike="noStrike" dirty="0">
                          <a:effectLst/>
                        </a:rPr>
                        <a:t>3</a:t>
                      </a:r>
                      <a:endParaRPr lang="fr-FR" sz="1200" b="0" i="0" u="none" strike="noStrike" dirty="0">
                        <a:effectLst/>
                        <a:latin typeface="ＭＳ ゴシック"/>
                      </a:endParaRPr>
                    </a:p>
                  </a:txBody>
                  <a:tcPr marL="6719" marR="6719" marT="6719" marB="0" anchor="c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600725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1052736"/>
            <a:ext cx="2866055" cy="797310"/>
          </a:xfrm>
        </p:spPr>
        <p:txBody>
          <a:bodyPr>
            <a:normAutofit fontScale="90000"/>
          </a:bodyPr>
          <a:lstStyle/>
          <a:p>
            <a:pPr algn="ctr"/>
            <a:r>
              <a:rPr lang="fr-FR" dirty="0"/>
              <a:t>Principes de la succession</a:t>
            </a:r>
            <a:br>
              <a:rPr lang="fr-FR" dirty="0"/>
            </a:br>
            <a:r>
              <a:rPr lang="ja-JP" altLang="fr-FR" dirty="0"/>
              <a:t>相続</a:t>
            </a:r>
            <a:endParaRPr lang="fr-FR" dirty="0"/>
          </a:p>
        </p:txBody>
      </p:sp>
      <p:sp>
        <p:nvSpPr>
          <p:cNvPr id="3" name="Espace réservé du contenu 2"/>
          <p:cNvSpPr>
            <a:spLocks noGrp="1"/>
          </p:cNvSpPr>
          <p:nvPr>
            <p:ph idx="1"/>
          </p:nvPr>
        </p:nvSpPr>
        <p:spPr>
          <a:xfrm>
            <a:off x="34413" y="2069229"/>
            <a:ext cx="3447246" cy="4672139"/>
          </a:xfrm>
        </p:spPr>
        <p:txBody>
          <a:bodyPr anchor="t">
            <a:normAutofit/>
          </a:bodyPr>
          <a:lstStyle/>
          <a:p>
            <a:pPr algn="just">
              <a:buFont typeface="Wingdings" panose="05000000000000000000" pitchFamily="2" charset="2"/>
              <a:buChar char="v"/>
            </a:pPr>
            <a:r>
              <a:rPr lang="fr-FR" dirty="0"/>
              <a:t>Possibilité de faire des </a:t>
            </a:r>
            <a:r>
              <a:rPr lang="fr-FR" dirty="0">
                <a:solidFill>
                  <a:schemeClr val="accent2"/>
                </a:solidFill>
              </a:rPr>
              <a:t>testaments</a:t>
            </a:r>
            <a:r>
              <a:rPr lang="fr-FR" dirty="0"/>
              <a:t> pour faire des legs, possibilité de faire des </a:t>
            </a:r>
            <a:r>
              <a:rPr lang="fr-FR" dirty="0">
                <a:solidFill>
                  <a:schemeClr val="accent2"/>
                </a:solidFill>
              </a:rPr>
              <a:t>libéralités du vivant </a:t>
            </a:r>
            <a:r>
              <a:rPr lang="fr-FR" dirty="0"/>
              <a:t>(donations). On ne va pas en parler car c’est compliqué. Juste règles légales !</a:t>
            </a:r>
          </a:p>
          <a:p>
            <a:pPr>
              <a:buFont typeface="Wingdings" panose="05000000000000000000" pitchFamily="2" charset="2"/>
              <a:buChar char="v"/>
            </a:pPr>
            <a:r>
              <a:rPr lang="fr-FR" b="1" u="sng" dirty="0"/>
              <a:t>Ordre successoral légal :</a:t>
            </a:r>
          </a:p>
          <a:p>
            <a:pPr>
              <a:buFont typeface="Wingdings" panose="05000000000000000000" pitchFamily="2" charset="2"/>
              <a:buChar char="v"/>
            </a:pPr>
            <a:r>
              <a:rPr lang="fr-FR" dirty="0">
                <a:solidFill>
                  <a:schemeClr val="accent2"/>
                </a:solidFill>
              </a:rPr>
              <a:t>Conjoint survivant </a:t>
            </a:r>
            <a:r>
              <a:rPr lang="fr-FR" dirty="0"/>
              <a:t>= héritier</a:t>
            </a:r>
          </a:p>
          <a:p>
            <a:pPr marL="342900" indent="-342900">
              <a:buFont typeface="+mj-lt"/>
              <a:buAutoNum type="arabicParenR"/>
            </a:pPr>
            <a:r>
              <a:rPr lang="fr-FR" dirty="0">
                <a:solidFill>
                  <a:schemeClr val="accent2"/>
                </a:solidFill>
              </a:rPr>
              <a:t>Les descendants </a:t>
            </a:r>
            <a:r>
              <a:rPr lang="fr-FR" dirty="0"/>
              <a:t>(enfants, petits enfants)</a:t>
            </a:r>
          </a:p>
          <a:p>
            <a:pPr marL="342900" indent="-342900">
              <a:buFont typeface="+mj-lt"/>
              <a:buAutoNum type="arabicParenR"/>
            </a:pPr>
            <a:r>
              <a:rPr lang="fr-FR" dirty="0">
                <a:solidFill>
                  <a:schemeClr val="accent2"/>
                </a:solidFill>
              </a:rPr>
              <a:t>Les ascendants </a:t>
            </a:r>
            <a:r>
              <a:rPr lang="fr-FR" dirty="0"/>
              <a:t>(parents, grands parents)</a:t>
            </a:r>
          </a:p>
          <a:p>
            <a:pPr marL="342900" indent="-342900">
              <a:buFont typeface="+mj-lt"/>
              <a:buAutoNum type="arabicParenR"/>
            </a:pPr>
            <a:r>
              <a:rPr lang="fr-FR" dirty="0">
                <a:solidFill>
                  <a:schemeClr val="accent2"/>
                </a:solidFill>
              </a:rPr>
              <a:t>La fratrie </a:t>
            </a:r>
            <a:r>
              <a:rPr lang="fr-FR" dirty="0"/>
              <a:t>(frères, sœurs, nièces et neveux)</a:t>
            </a:r>
          </a:p>
        </p:txBody>
      </p:sp>
      <p:pic>
        <p:nvPicPr>
          <p:cNvPr id="1034" name="Picture 10"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7247" y="499144"/>
            <a:ext cx="5833812" cy="635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36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687475"/>
            <a:ext cx="8095264" cy="797310"/>
          </a:xfrm>
        </p:spPr>
        <p:txBody>
          <a:bodyPr>
            <a:normAutofit fontScale="90000"/>
          </a:bodyPr>
          <a:lstStyle/>
          <a:p>
            <a:pPr algn="ctr"/>
            <a:r>
              <a:rPr lang="fr-FR" dirty="0"/>
              <a:t>La répartition de la succession</a:t>
            </a:r>
            <a:br>
              <a:rPr lang="fr-FR" dirty="0"/>
            </a:br>
            <a:r>
              <a:rPr lang="fr-FR" dirty="0"/>
              <a:t>(</a:t>
            </a:r>
            <a:r>
              <a:rPr lang="ja-JP" altLang="fr-FR" dirty="0"/>
              <a:t>遺産分割　</a:t>
            </a:r>
            <a:r>
              <a:rPr lang="ja-JP" altLang="fr-FR" sz="2000" dirty="0"/>
              <a:t>いさんぶんかつ</a:t>
            </a:r>
            <a:r>
              <a:rPr lang="fr-FR" altLang="ja-JP" dirty="0"/>
              <a:t>)</a:t>
            </a:r>
            <a:endParaRPr lang="fr-FR" dirty="0"/>
          </a:p>
        </p:txBody>
      </p:sp>
      <p:pic>
        <p:nvPicPr>
          <p:cNvPr id="1032" name="Picture 8"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726" y="2114550"/>
            <a:ext cx="4876800" cy="4743450"/>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contenu 3"/>
          <p:cNvSpPr>
            <a:spLocks noGrp="1"/>
          </p:cNvSpPr>
          <p:nvPr>
            <p:ph idx="1"/>
          </p:nvPr>
        </p:nvSpPr>
        <p:spPr>
          <a:xfrm>
            <a:off x="179512" y="2060848"/>
            <a:ext cx="4086214" cy="4680519"/>
          </a:xfrm>
        </p:spPr>
        <p:txBody>
          <a:bodyPr anchor="t">
            <a:normAutofit/>
          </a:bodyPr>
          <a:lstStyle/>
          <a:p>
            <a:pPr>
              <a:buFont typeface="Wingdings" panose="05000000000000000000" pitchFamily="2" charset="2"/>
              <a:buChar char="v"/>
            </a:pPr>
            <a:r>
              <a:rPr lang="fr-FR" dirty="0"/>
              <a:t>Dépend à chaque fois du </a:t>
            </a:r>
            <a:r>
              <a:rPr lang="fr-FR" dirty="0">
                <a:solidFill>
                  <a:schemeClr val="accent2"/>
                </a:solidFill>
              </a:rPr>
              <a:t>nombre d’héritiers présents </a:t>
            </a:r>
            <a:r>
              <a:rPr lang="fr-FR" dirty="0"/>
              <a:t>(et dans une certaine mesure des testaments et libéralités faites du vivant)…</a:t>
            </a:r>
          </a:p>
          <a:p>
            <a:pPr>
              <a:buFont typeface="Wingdings" panose="05000000000000000000" pitchFamily="2" charset="2"/>
              <a:buChar char="v"/>
            </a:pPr>
            <a:r>
              <a:rPr lang="fr-FR" dirty="0"/>
              <a:t>Le schéma représente la règle « générale »</a:t>
            </a:r>
          </a:p>
          <a:p>
            <a:pPr>
              <a:buFont typeface="Wingdings" panose="05000000000000000000" pitchFamily="2" charset="2"/>
              <a:buChar char="v"/>
            </a:pPr>
            <a:r>
              <a:rPr lang="fr-FR" dirty="0">
                <a:solidFill>
                  <a:schemeClr val="accent2"/>
                </a:solidFill>
              </a:rPr>
              <a:t>Conjointe survivante </a:t>
            </a:r>
            <a:r>
              <a:rPr lang="fr-FR" dirty="0"/>
              <a:t>= ½</a:t>
            </a:r>
          </a:p>
          <a:p>
            <a:pPr>
              <a:buFont typeface="Wingdings" panose="05000000000000000000" pitchFamily="2" charset="2"/>
              <a:buChar char="v"/>
            </a:pPr>
            <a:r>
              <a:rPr lang="fr-FR" dirty="0">
                <a:solidFill>
                  <a:schemeClr val="accent2"/>
                </a:solidFill>
              </a:rPr>
              <a:t>Enfants</a:t>
            </a:r>
            <a:r>
              <a:rPr lang="fr-FR" dirty="0"/>
              <a:t> = ¼</a:t>
            </a:r>
          </a:p>
          <a:p>
            <a:pPr>
              <a:buFont typeface="Wingdings" panose="05000000000000000000" pitchFamily="2" charset="2"/>
              <a:buChar char="v"/>
            </a:pPr>
            <a:r>
              <a:rPr lang="fr-FR" dirty="0">
                <a:solidFill>
                  <a:schemeClr val="accent2"/>
                </a:solidFill>
              </a:rPr>
              <a:t>Enfants de l’enfant prédécédé </a:t>
            </a:r>
            <a:r>
              <a:rPr lang="fr-FR" dirty="0"/>
              <a:t>= 1/12</a:t>
            </a:r>
          </a:p>
          <a:p>
            <a:pPr>
              <a:buFont typeface="Wingdings" panose="05000000000000000000" pitchFamily="2" charset="2"/>
              <a:buChar char="v"/>
            </a:pPr>
            <a:r>
              <a:rPr lang="fr-FR" dirty="0">
                <a:solidFill>
                  <a:schemeClr val="accent2"/>
                </a:solidFill>
              </a:rPr>
              <a:t>Enfants du petit-fils prédécédé </a:t>
            </a:r>
            <a:r>
              <a:rPr lang="fr-FR" dirty="0"/>
              <a:t>= 1/24</a:t>
            </a:r>
          </a:p>
          <a:p>
            <a:pPr>
              <a:buFont typeface="Wingdings" panose="05000000000000000000" pitchFamily="2" charset="2"/>
              <a:buChar char="v"/>
            </a:pPr>
            <a:r>
              <a:rPr lang="fr-FR" dirty="0"/>
              <a:t>En moyenne, il n’y a que 3 héritiers dans les successions au Japon (d’après un cabinet d’avocat)</a:t>
            </a:r>
          </a:p>
        </p:txBody>
      </p:sp>
    </p:spTree>
    <p:extLst>
      <p:ext uri="{BB962C8B-B14F-4D97-AF65-F5344CB8AC3E}">
        <p14:creationId xmlns:p14="http://schemas.microsoft.com/office/powerpoint/2010/main" val="66169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8964" y="692696"/>
            <a:ext cx="8686800" cy="1008112"/>
          </a:xfrm>
        </p:spPr>
        <p:txBody>
          <a:bodyPr>
            <a:normAutofit/>
          </a:bodyPr>
          <a:lstStyle/>
          <a:p>
            <a:pPr algn="ctr"/>
            <a:r>
              <a:rPr lang="fr-FR" dirty="0"/>
              <a:t>le statut du conjoint survivant</a:t>
            </a:r>
            <a:br>
              <a:rPr lang="fr-FR" dirty="0"/>
            </a:br>
            <a:r>
              <a:rPr lang="fr-FR" sz="1800" dirty="0"/>
              <a:t>explications sur le régime de la propriété </a:t>
            </a:r>
            <a:r>
              <a:rPr lang="fr-FR" sz="1800" b="1" u="sng" dirty="0"/>
              <a:t>en </a:t>
            </a:r>
            <a:r>
              <a:rPr lang="fr-FR" sz="1800" b="1" u="sng" dirty="0" err="1"/>
              <a:t>france</a:t>
            </a:r>
            <a:endParaRPr lang="fr-FR" b="1" u="sng" dirty="0"/>
          </a:p>
        </p:txBody>
      </p:sp>
      <p:sp>
        <p:nvSpPr>
          <p:cNvPr id="3" name="Espace réservé du contenu 2"/>
          <p:cNvSpPr>
            <a:spLocks noGrp="1"/>
          </p:cNvSpPr>
          <p:nvPr>
            <p:ph idx="1"/>
          </p:nvPr>
        </p:nvSpPr>
        <p:spPr>
          <a:xfrm>
            <a:off x="107504" y="2132856"/>
            <a:ext cx="8892480" cy="3888432"/>
          </a:xfrm>
        </p:spPr>
        <p:txBody>
          <a:bodyPr anchor="t">
            <a:normAutofit/>
          </a:bodyPr>
          <a:lstStyle/>
          <a:p>
            <a:pPr algn="just">
              <a:buFont typeface="Wingdings" panose="05000000000000000000" pitchFamily="2" charset="2"/>
              <a:buChar char="v"/>
            </a:pPr>
            <a:r>
              <a:rPr lang="fr-FR" u="sng" dirty="0"/>
              <a:t>La propriété d’un bien se divise en trois (plus évident quand il s’agit d’un bien immobilier) : </a:t>
            </a:r>
          </a:p>
          <a:p>
            <a:pPr lvl="1" algn="just">
              <a:buFont typeface="Wingdings" panose="05000000000000000000" pitchFamily="2" charset="2"/>
              <a:buChar char="v"/>
            </a:pPr>
            <a:r>
              <a:rPr lang="fr-FR" dirty="0">
                <a:solidFill>
                  <a:schemeClr val="accent2"/>
                </a:solidFill>
              </a:rPr>
              <a:t>La</a:t>
            </a:r>
            <a:r>
              <a:rPr lang="fr-FR" dirty="0"/>
              <a:t> </a:t>
            </a:r>
            <a:r>
              <a:rPr lang="fr-FR" dirty="0">
                <a:solidFill>
                  <a:schemeClr val="accent2"/>
                </a:solidFill>
              </a:rPr>
              <a:t>nue-propriété</a:t>
            </a:r>
            <a:r>
              <a:rPr lang="fr-FR" dirty="0"/>
              <a:t> (le bien est à vous, vous êtes nu-propriétaire)</a:t>
            </a:r>
          </a:p>
          <a:p>
            <a:pPr lvl="1" algn="just">
              <a:buFont typeface="Wingdings" panose="05000000000000000000" pitchFamily="2" charset="2"/>
              <a:buChar char="v"/>
            </a:pPr>
            <a:r>
              <a:rPr lang="fr-FR" dirty="0">
                <a:solidFill>
                  <a:schemeClr val="accent2"/>
                </a:solidFill>
              </a:rPr>
              <a:t>L’</a:t>
            </a:r>
            <a:r>
              <a:rPr lang="fr-FR" i="1" dirty="0">
                <a:solidFill>
                  <a:schemeClr val="accent2"/>
                </a:solidFill>
              </a:rPr>
              <a:t>usus</a:t>
            </a:r>
            <a:r>
              <a:rPr lang="fr-FR" dirty="0"/>
              <a:t> (vous avez le droit d’utiliser le bien, d’en jouir)</a:t>
            </a:r>
          </a:p>
          <a:p>
            <a:pPr lvl="1" algn="just">
              <a:buFont typeface="Wingdings" panose="05000000000000000000" pitchFamily="2" charset="2"/>
              <a:buChar char="v"/>
            </a:pPr>
            <a:r>
              <a:rPr lang="fr-FR" dirty="0">
                <a:solidFill>
                  <a:schemeClr val="accent2"/>
                </a:solidFill>
              </a:rPr>
              <a:t>Le </a:t>
            </a:r>
            <a:r>
              <a:rPr lang="fr-FR" i="1" dirty="0">
                <a:solidFill>
                  <a:schemeClr val="accent2"/>
                </a:solidFill>
              </a:rPr>
              <a:t>fructus</a:t>
            </a:r>
            <a:r>
              <a:rPr lang="fr-FR" dirty="0"/>
              <a:t> (vous avez le droit de percevoir les fruits issus du bien : vente de légumes produits par un champ, loyer d’un appartement que vous mettez en location,…)</a:t>
            </a:r>
          </a:p>
          <a:p>
            <a:pPr>
              <a:buFont typeface="Wingdings" panose="05000000000000000000" pitchFamily="2" charset="2"/>
              <a:buChar char="v"/>
            </a:pPr>
            <a:r>
              <a:rPr lang="fr-FR" dirty="0">
                <a:sym typeface="Wingdings" pitchFamily="2" charset="2"/>
              </a:rPr>
              <a:t>En réalité, l’</a:t>
            </a:r>
            <a:r>
              <a:rPr lang="fr-FR" i="1" dirty="0">
                <a:sym typeface="Wingdings" pitchFamily="2" charset="2"/>
              </a:rPr>
              <a:t>usus </a:t>
            </a:r>
            <a:r>
              <a:rPr lang="fr-FR" dirty="0">
                <a:sym typeface="Wingdings" pitchFamily="2" charset="2"/>
              </a:rPr>
              <a:t>et le </a:t>
            </a:r>
            <a:r>
              <a:rPr lang="fr-FR" i="1" dirty="0">
                <a:sym typeface="Wingdings" pitchFamily="2" charset="2"/>
              </a:rPr>
              <a:t>fructus</a:t>
            </a:r>
            <a:r>
              <a:rPr lang="fr-FR" dirty="0">
                <a:sym typeface="Wingdings" pitchFamily="2" charset="2"/>
              </a:rPr>
              <a:t> vont ensemble : on parle </a:t>
            </a:r>
            <a:r>
              <a:rPr lang="fr-FR" dirty="0">
                <a:solidFill>
                  <a:schemeClr val="accent2"/>
                </a:solidFill>
                <a:sym typeface="Wingdings" pitchFamily="2" charset="2"/>
              </a:rPr>
              <a:t>d’usufruit</a:t>
            </a:r>
            <a:r>
              <a:rPr lang="fr-FR" dirty="0">
                <a:sym typeface="Wingdings" pitchFamily="2" charset="2"/>
              </a:rPr>
              <a:t> (celui qui dispose de l’usufruit est un usufruitier) </a:t>
            </a:r>
            <a:br>
              <a:rPr lang="fr-FR" dirty="0">
                <a:sym typeface="Wingdings" pitchFamily="2" charset="2"/>
              </a:rPr>
            </a:br>
            <a:br>
              <a:rPr lang="fr-FR" dirty="0">
                <a:sym typeface="Wingdings" pitchFamily="2" charset="2"/>
              </a:rPr>
            </a:br>
            <a:r>
              <a:rPr lang="fr-FR" b="1" u="sng" dirty="0">
                <a:sym typeface="Wingdings" pitchFamily="2" charset="2"/>
              </a:rPr>
              <a:t>/!\ AU JAPON CETTE NOTION N’EXISTE PAS !</a:t>
            </a:r>
          </a:p>
          <a:p>
            <a:pPr algn="just">
              <a:buFont typeface="Wingdings" panose="05000000000000000000" pitchFamily="2" charset="2"/>
              <a:buChar char="v"/>
            </a:pPr>
            <a:endParaRPr lang="fr-FR" dirty="0"/>
          </a:p>
        </p:txBody>
      </p:sp>
    </p:spTree>
    <p:extLst>
      <p:ext uri="{BB962C8B-B14F-4D97-AF65-F5344CB8AC3E}">
        <p14:creationId xmlns:p14="http://schemas.microsoft.com/office/powerpoint/2010/main" val="2762430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95536" y="692696"/>
            <a:ext cx="5328592" cy="838200"/>
          </a:xfrm>
        </p:spPr>
        <p:txBody>
          <a:bodyPr>
            <a:normAutofit fontScale="90000"/>
          </a:bodyPr>
          <a:lstStyle/>
          <a:p>
            <a:pPr algn="ctr"/>
            <a:r>
              <a:rPr lang="fr-FR" dirty="0"/>
              <a:t>le statut du conjoint survivant </a:t>
            </a:r>
            <a:r>
              <a:rPr lang="fr-FR" u="sng" dirty="0"/>
              <a:t>en France</a:t>
            </a:r>
          </a:p>
        </p:txBody>
      </p:sp>
      <p:sp>
        <p:nvSpPr>
          <p:cNvPr id="3" name="Espace réservé du contenu 2"/>
          <p:cNvSpPr>
            <a:spLocks noGrp="1"/>
          </p:cNvSpPr>
          <p:nvPr>
            <p:ph idx="1"/>
          </p:nvPr>
        </p:nvSpPr>
        <p:spPr>
          <a:xfrm>
            <a:off x="0" y="1844824"/>
            <a:ext cx="5710732" cy="1656184"/>
          </a:xfrm>
          <a:noFill/>
        </p:spPr>
        <p:txBody>
          <a:bodyPr anchor="t">
            <a:normAutofit fontScale="70000" lnSpcReduction="20000"/>
          </a:bodyPr>
          <a:lstStyle/>
          <a:p>
            <a:pPr algn="just">
              <a:buFont typeface="Wingdings" panose="05000000000000000000" pitchFamily="2" charset="2"/>
              <a:buChar char="v"/>
            </a:pPr>
            <a:r>
              <a:rPr lang="fr-FR" u="sng" dirty="0"/>
              <a:t>Un conjoint survivant (femme du mari qui meurt, ou mari de la femme qui meurt </a:t>
            </a:r>
            <a:r>
              <a:rPr lang="fr-FR" u="sng" dirty="0">
                <a:sym typeface="Wingdings" pitchFamily="2" charset="2"/>
              </a:rPr>
              <a:t>veuve et veuf) :</a:t>
            </a:r>
            <a:endParaRPr lang="fr-FR" u="sng" dirty="0"/>
          </a:p>
          <a:p>
            <a:pPr algn="just">
              <a:buFont typeface="Wingdings" panose="05000000000000000000" pitchFamily="2" charset="2"/>
              <a:buChar char="v"/>
            </a:pPr>
            <a:r>
              <a:rPr lang="fr-FR" dirty="0"/>
              <a:t>Au décès, le conjoint survivant recueille à son choix, </a:t>
            </a:r>
            <a:r>
              <a:rPr lang="fr-FR" dirty="0">
                <a:solidFill>
                  <a:schemeClr val="accent2"/>
                </a:solidFill>
              </a:rPr>
              <a:t>soit l'</a:t>
            </a:r>
            <a:r>
              <a:rPr lang="fr-FR" b="1" dirty="0">
                <a:solidFill>
                  <a:schemeClr val="accent2"/>
                </a:solidFill>
              </a:rPr>
              <a:t>usufruit</a:t>
            </a:r>
            <a:r>
              <a:rPr lang="fr-FR" dirty="0">
                <a:solidFill>
                  <a:schemeClr val="accent2"/>
                </a:solidFill>
              </a:rPr>
              <a:t> de </a:t>
            </a:r>
            <a:r>
              <a:rPr lang="fr-FR" b="1" dirty="0">
                <a:solidFill>
                  <a:schemeClr val="accent2"/>
                </a:solidFill>
              </a:rPr>
              <a:t>la totalité </a:t>
            </a:r>
            <a:r>
              <a:rPr lang="fr-FR" dirty="0">
                <a:solidFill>
                  <a:schemeClr val="accent2"/>
                </a:solidFill>
              </a:rPr>
              <a:t>des biens </a:t>
            </a:r>
            <a:r>
              <a:rPr lang="fr-FR" dirty="0"/>
              <a:t>du défunt (c'est-à-dire le droit d'utiliser les biens ou d'en percevoir les revenus </a:t>
            </a:r>
            <a:r>
              <a:rPr lang="fr-FR" dirty="0">
                <a:sym typeface="Wingdings" panose="05000000000000000000" pitchFamily="2" charset="2"/>
              </a:rPr>
              <a:t> en mettant le bien immobilier en location par exemple</a:t>
            </a:r>
            <a:r>
              <a:rPr lang="fr-FR" dirty="0"/>
              <a:t>), soi­t </a:t>
            </a:r>
            <a:r>
              <a:rPr lang="fr-FR" b="1" dirty="0">
                <a:solidFill>
                  <a:schemeClr val="accent2"/>
                </a:solidFill>
              </a:rPr>
              <a:t>la propriété « entière » du quart</a:t>
            </a:r>
            <a:r>
              <a:rPr lang="fr-FR" dirty="0"/>
              <a:t>. S’il prend l’usufruit sur la totalité des biens, les héritiers ont alors la « nue-propriété ». Ils récupèreront le « morceau » usufruitier de la propriété à la mort du conjoint survivant (leur propriété sera alors entière, ils pourront la vendre, l’utiliser…).</a:t>
            </a:r>
          </a:p>
        </p:txBody>
      </p:sp>
      <p:pic>
        <p:nvPicPr>
          <p:cNvPr id="3074" name="Picture 2" descr="Résultat de recherche d'images pour &quot;ordre successoral code civil&quot;"/>
          <p:cNvPicPr>
            <a:picLocks noChangeAspect="1" noChangeArrowheads="1"/>
          </p:cNvPicPr>
          <p:nvPr/>
        </p:nvPicPr>
        <p:blipFill rotWithShape="1">
          <a:blip r:embed="rId2">
            <a:extLst>
              <a:ext uri="{28A0092B-C50C-407E-A947-70E740481C1C}">
                <a14:useLocalDpi xmlns:a14="http://schemas.microsoft.com/office/drawing/2010/main" val="0"/>
              </a:ext>
            </a:extLst>
          </a:blip>
          <a:srcRect b="50412"/>
          <a:stretch/>
        </p:blipFill>
        <p:spPr bwMode="auto">
          <a:xfrm>
            <a:off x="5699340" y="0"/>
            <a:ext cx="3485313" cy="3231307"/>
          </a:xfrm>
          <a:prstGeom prst="rect">
            <a:avLst/>
          </a:prstGeom>
          <a:noFill/>
          <a:extLst>
            <a:ext uri="{909E8E84-426E-40DD-AFC4-6F175D3DCCD1}">
              <a14:hiddenFill xmlns:a14="http://schemas.microsoft.com/office/drawing/2010/main">
                <a:solidFill>
                  <a:srgbClr val="FFFFFF"/>
                </a:solidFill>
              </a14:hiddenFill>
            </a:ext>
          </a:extLst>
        </p:spPr>
      </p:pic>
      <p:sp>
        <p:nvSpPr>
          <p:cNvPr id="7" name="Espace réservé du contenu 2"/>
          <p:cNvSpPr txBox="1">
            <a:spLocks/>
          </p:cNvSpPr>
          <p:nvPr/>
        </p:nvSpPr>
        <p:spPr>
          <a:xfrm>
            <a:off x="13396" y="3429000"/>
            <a:ext cx="9130604" cy="3501007"/>
          </a:xfrm>
          <a:prstGeom prst="rect">
            <a:avLst/>
          </a:prstGeom>
        </p:spPr>
        <p:txBody>
          <a:bodyPr vert="horz" lIns="91440" tIns="45720" rIns="91440" bIns="45720" rtlCol="0" anchor="t">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fontAlgn="base">
              <a:buFont typeface="Wingdings" panose="05000000000000000000" pitchFamily="2" charset="2"/>
              <a:buChar char="v"/>
            </a:pPr>
            <a:r>
              <a:rPr lang="fr-FR" sz="2000" u="sng" dirty="0"/>
              <a:t>Si le défunt laisse d'autres enfants que ceux du couple</a:t>
            </a:r>
          </a:p>
          <a:p>
            <a:pPr lvl="1" algn="just" fontAlgn="base">
              <a:buFont typeface="Wingdings" panose="05000000000000000000" pitchFamily="2" charset="2"/>
              <a:buChar char="v"/>
            </a:pPr>
            <a:r>
              <a:rPr lang="fr-FR" sz="1700" dirty="0"/>
              <a:t>Le conjoint survivant n'a pas le choix et recueille la propriété du quart des biens du défunt.</a:t>
            </a:r>
          </a:p>
          <a:p>
            <a:pPr algn="just" fontAlgn="base">
              <a:buFont typeface="Wingdings" panose="05000000000000000000" pitchFamily="2" charset="2"/>
              <a:buChar char="v"/>
            </a:pPr>
            <a:r>
              <a:rPr lang="fr-FR" sz="2000" u="sng" dirty="0"/>
              <a:t>Si le défunt ne laisse pas d'enfant et qu'il a toujours ses père et mère</a:t>
            </a:r>
          </a:p>
          <a:p>
            <a:pPr lvl="1" algn="just" fontAlgn="base">
              <a:buFont typeface="Wingdings" panose="05000000000000000000" pitchFamily="2" charset="2"/>
              <a:buChar char="v"/>
            </a:pPr>
            <a:r>
              <a:rPr lang="fr-FR" sz="1700" dirty="0"/>
              <a:t>Le conjoint survivant recueille la moitié de ses biens, et ses beaux-parents l'autre moitié à raison d'un quart chacun.</a:t>
            </a:r>
          </a:p>
          <a:p>
            <a:pPr algn="just" fontAlgn="base">
              <a:buFont typeface="Wingdings" panose="05000000000000000000" pitchFamily="2" charset="2"/>
              <a:buChar char="v"/>
            </a:pPr>
            <a:r>
              <a:rPr lang="fr-FR" sz="2000" u="sng" dirty="0"/>
              <a:t>Si le défunt ne laisse que son père </a:t>
            </a:r>
            <a:r>
              <a:rPr lang="fr-FR" sz="2000" b="1" u="sng" dirty="0"/>
              <a:t>ou</a:t>
            </a:r>
            <a:r>
              <a:rPr lang="fr-FR" sz="2000" u="sng" dirty="0"/>
              <a:t> sa mère</a:t>
            </a:r>
          </a:p>
          <a:p>
            <a:pPr lvl="1" algn="just" fontAlgn="base">
              <a:buFont typeface="Wingdings" panose="05000000000000000000" pitchFamily="2" charset="2"/>
              <a:buChar char="v"/>
            </a:pPr>
            <a:r>
              <a:rPr lang="fr-FR" sz="1700" dirty="0"/>
              <a:t>Le conjoint survivant reçoit alors les trois-quarts des biens, et son beau-père ou sa belle-mère le quart restant.</a:t>
            </a:r>
          </a:p>
          <a:p>
            <a:pPr algn="just" fontAlgn="base">
              <a:buFont typeface="Wingdings" panose="05000000000000000000" pitchFamily="2" charset="2"/>
              <a:buChar char="v"/>
            </a:pPr>
            <a:r>
              <a:rPr lang="fr-FR" u="sng" dirty="0">
                <a:solidFill>
                  <a:schemeClr val="accent2"/>
                </a:solidFill>
              </a:rPr>
              <a:t>Règles spéciales concernant les droits du conjoint survivant sur le logement</a:t>
            </a:r>
          </a:p>
          <a:p>
            <a:pPr algn="just" fontAlgn="base">
              <a:buFont typeface="Wingdings" panose="05000000000000000000" pitchFamily="2" charset="2"/>
              <a:buChar char="v"/>
            </a:pPr>
            <a:r>
              <a:rPr lang="fr-FR" dirty="0"/>
              <a:t>Sauf volonté contraire du défunt exprimée dans un </a:t>
            </a:r>
            <a:r>
              <a:rPr lang="fr-FR" dirty="0">
                <a:hlinkClick r:id="rId3"/>
              </a:rPr>
              <a:t>testament notarié</a:t>
            </a:r>
            <a:r>
              <a:rPr lang="fr-FR" dirty="0"/>
              <a:t>, le conjoint survivant a, </a:t>
            </a:r>
            <a:r>
              <a:rPr lang="fr-FR" u="sng" dirty="0"/>
              <a:t>jusqu'à son décès</a:t>
            </a:r>
            <a:r>
              <a:rPr lang="fr-FR" dirty="0"/>
              <a:t>, </a:t>
            </a:r>
            <a:r>
              <a:rPr lang="fr-FR" b="1" dirty="0">
                <a:solidFill>
                  <a:schemeClr val="accent2"/>
                </a:solidFill>
              </a:rPr>
              <a:t>un droit d'habitation sur le logement occupé à titre de résidence principale </a:t>
            </a:r>
            <a:r>
              <a:rPr lang="fr-FR" b="1" dirty="0"/>
              <a:t>dépendant de la succession ainsi qu'un droit d'usage sur le mobilier le garnissant.</a:t>
            </a:r>
            <a:endParaRPr lang="fr-FR" dirty="0"/>
          </a:p>
          <a:p>
            <a:pPr algn="just" fontAlgn="base">
              <a:buFont typeface="Wingdings" panose="05000000000000000000" pitchFamily="2" charset="2"/>
              <a:buChar char="v"/>
            </a:pPr>
            <a:r>
              <a:rPr lang="fr-FR" dirty="0">
                <a:sym typeface="Wingdings" pitchFamily="2" charset="2"/>
              </a:rPr>
              <a:t></a:t>
            </a:r>
            <a:r>
              <a:rPr lang="fr-FR" dirty="0"/>
              <a:t> Une </a:t>
            </a:r>
            <a:r>
              <a:rPr lang="fr-FR" dirty="0">
                <a:solidFill>
                  <a:schemeClr val="accent2"/>
                </a:solidFill>
              </a:rPr>
              <a:t>réforme a été adoptée en 2019 au Japon </a:t>
            </a:r>
            <a:r>
              <a:rPr lang="fr-FR" dirty="0"/>
              <a:t>pour essayer de protéger comme en France les conjoints survivants qui se font pour certains expulsés de leur résidence par les beaux enfants avec qui ils ne s’entendent pas (il y a de plus en plus de familles recomposées au Japon). </a:t>
            </a:r>
            <a:r>
              <a:rPr lang="fr-FR" dirty="0">
                <a:hlinkClick r:id="rId4"/>
              </a:rPr>
              <a:t>https://www.gov-online.go.jp/useful/article/201809/1.html#section2</a:t>
            </a:r>
            <a:r>
              <a:rPr lang="fr-FR" dirty="0"/>
              <a:t> </a:t>
            </a:r>
          </a:p>
        </p:txBody>
      </p:sp>
    </p:spTree>
    <p:extLst>
      <p:ext uri="{BB962C8B-B14F-4D97-AF65-F5344CB8AC3E}">
        <p14:creationId xmlns:p14="http://schemas.microsoft.com/office/powerpoint/2010/main" val="899033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500"/>
                                        <p:tgtEl>
                                          <p:spTgt spid="7">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fade">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500"/>
                                        <p:tgtEl>
                                          <p:spTgt spid="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Effect transition="in" filter="fade">
                                      <p:cBhvr>
                                        <p:cTn id="46" dur="500"/>
                                        <p:tgtEl>
                                          <p:spTgt spid="7">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xEl>
                                              <p:pRg st="8" end="8"/>
                                            </p:txEl>
                                          </p:spTgt>
                                        </p:tgtEl>
                                        <p:attrNameLst>
                                          <p:attrName>style.visibility</p:attrName>
                                        </p:attrNameLst>
                                      </p:cBhvr>
                                      <p:to>
                                        <p:strVal val="visible"/>
                                      </p:to>
                                    </p:set>
                                    <p:animEffect transition="in" filter="fade">
                                      <p:cBhvr>
                                        <p:cTn id="5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687474"/>
            <a:ext cx="4638880" cy="1083329"/>
          </a:xfrm>
        </p:spPr>
        <p:txBody>
          <a:bodyPr>
            <a:normAutofit fontScale="90000"/>
          </a:bodyPr>
          <a:lstStyle/>
          <a:p>
            <a:pPr algn="ctr"/>
            <a:r>
              <a:rPr lang="fr-FR" dirty="0"/>
              <a:t>La part successorale des enfants naturels</a:t>
            </a:r>
            <a:br>
              <a:rPr lang="fr-FR" dirty="0"/>
            </a:br>
            <a:r>
              <a:rPr lang="ja-JP" altLang="fr-FR" dirty="0"/>
              <a:t>非嫡出子の相続分</a:t>
            </a:r>
            <a:endParaRPr lang="fr-FR" dirty="0"/>
          </a:p>
        </p:txBody>
      </p:sp>
      <p:sp>
        <p:nvSpPr>
          <p:cNvPr id="3" name="Espace réservé du contenu 2"/>
          <p:cNvSpPr>
            <a:spLocks noGrp="1"/>
          </p:cNvSpPr>
          <p:nvPr>
            <p:ph idx="1"/>
          </p:nvPr>
        </p:nvSpPr>
        <p:spPr>
          <a:xfrm>
            <a:off x="0" y="1916832"/>
            <a:ext cx="8928992" cy="4941168"/>
          </a:xfrm>
        </p:spPr>
        <p:txBody>
          <a:bodyPr anchor="t">
            <a:normAutofit fontScale="92500" lnSpcReduction="10000"/>
          </a:bodyPr>
          <a:lstStyle/>
          <a:p>
            <a:pPr>
              <a:buFont typeface="Wingdings" panose="05000000000000000000" pitchFamily="2" charset="2"/>
              <a:buChar char="v"/>
            </a:pPr>
            <a:r>
              <a:rPr lang="fr-FR" dirty="0"/>
              <a:t>Jusqu’en 2013, la part successorale des enfants naturels </a:t>
            </a:r>
            <a:br>
              <a:rPr lang="fr-FR" dirty="0"/>
            </a:br>
            <a:r>
              <a:rPr lang="fr-FR" dirty="0"/>
              <a:t>correspondait à </a:t>
            </a:r>
            <a:r>
              <a:rPr lang="fr-FR" dirty="0">
                <a:solidFill>
                  <a:schemeClr val="accent2"/>
                </a:solidFill>
              </a:rPr>
              <a:t>la moitié de celle des enfants légitimes </a:t>
            </a:r>
            <a:br>
              <a:rPr lang="fr-FR" dirty="0"/>
            </a:br>
            <a:r>
              <a:rPr lang="fr-FR" dirty="0"/>
              <a:t>(dans le cas où le défunt avait ces deux « types » d’enfants)</a:t>
            </a:r>
          </a:p>
          <a:p>
            <a:pPr algn="just">
              <a:buFont typeface="Wingdings" panose="05000000000000000000" pitchFamily="2" charset="2"/>
              <a:buChar char="v"/>
            </a:pPr>
            <a:r>
              <a:rPr lang="fr-FR" altLang="ja-JP" sz="1700" dirty="0"/>
              <a:t>En </a:t>
            </a:r>
            <a:r>
              <a:rPr lang="fr-FR" altLang="ja-JP" sz="1700" b="1" dirty="0">
                <a:solidFill>
                  <a:schemeClr val="accent2"/>
                </a:solidFill>
              </a:rPr>
              <a:t>1993</a:t>
            </a:r>
            <a:r>
              <a:rPr lang="fr-FR" altLang="ja-JP" sz="1700" dirty="0"/>
              <a:t> &amp; </a:t>
            </a:r>
            <a:r>
              <a:rPr lang="fr-FR" altLang="ja-JP" sz="1700" b="1" dirty="0">
                <a:solidFill>
                  <a:schemeClr val="accent2"/>
                </a:solidFill>
              </a:rPr>
              <a:t>1994</a:t>
            </a:r>
            <a:r>
              <a:rPr lang="fr-FR" altLang="ja-JP" sz="1700" dirty="0"/>
              <a:t>, premiers arrêts d’inconstitutionnalité par la cour d’appel de Tôkyô.</a:t>
            </a:r>
          </a:p>
          <a:p>
            <a:pPr algn="just">
              <a:buFont typeface="Wingdings" panose="05000000000000000000" pitchFamily="2" charset="2"/>
              <a:buChar char="v"/>
            </a:pPr>
            <a:r>
              <a:rPr lang="fr-FR" altLang="ja-JP" sz="1700" dirty="0"/>
              <a:t>En </a:t>
            </a:r>
            <a:r>
              <a:rPr lang="fr-FR" altLang="ja-JP" sz="1700" b="1" dirty="0">
                <a:solidFill>
                  <a:schemeClr val="accent2"/>
                </a:solidFill>
              </a:rPr>
              <a:t>1993</a:t>
            </a:r>
            <a:r>
              <a:rPr lang="fr-FR" altLang="ja-JP" sz="1700" dirty="0"/>
              <a:t>, commission des droits de l’homme de l’ONU demande au gouvernement japonais de réviser cette disposition car contraire au Pacte international relatif aux droits civils et politiques (1966) signé en 1978 et ratifié en 1979 par le Japon.</a:t>
            </a:r>
          </a:p>
          <a:p>
            <a:pPr algn="just">
              <a:buFont typeface="Wingdings" panose="05000000000000000000" pitchFamily="2" charset="2"/>
              <a:buChar char="v"/>
            </a:pPr>
            <a:r>
              <a:rPr lang="fr-FR" altLang="fr-FR" sz="1700" dirty="0">
                <a:sym typeface="Wingdings" panose="05000000000000000000" pitchFamily="2" charset="2"/>
              </a:rPr>
              <a:t>En </a:t>
            </a:r>
            <a:r>
              <a:rPr lang="fr-FR" altLang="fr-FR" sz="1700" b="1" dirty="0">
                <a:solidFill>
                  <a:schemeClr val="accent2"/>
                </a:solidFill>
                <a:sym typeface="Wingdings" panose="05000000000000000000" pitchFamily="2" charset="2"/>
              </a:rPr>
              <a:t>1995</a:t>
            </a:r>
            <a:r>
              <a:rPr lang="fr-FR" altLang="fr-FR" sz="1700" dirty="0">
                <a:sym typeface="Wingdings" panose="05000000000000000000" pitchFamily="2" charset="2"/>
              </a:rPr>
              <a:t>, constitutionnalité pour CS (sur 15 juges : 6 = constitutionnel ; 4 = </a:t>
            </a:r>
            <a:r>
              <a:rPr lang="fr-FR" altLang="fr-FR" sz="1700" dirty="0" err="1">
                <a:sym typeface="Wingdings" panose="05000000000000000000" pitchFamily="2" charset="2"/>
              </a:rPr>
              <a:t>constit</a:t>
            </a:r>
            <a:r>
              <a:rPr lang="fr-FR" altLang="fr-FR" sz="1700" dirty="0">
                <a:sym typeface="Wingdings" panose="05000000000000000000" pitchFamily="2" charset="2"/>
              </a:rPr>
              <a:t>. mais demandent au législateur d’agir &amp; 5 = inconstitutionnel)</a:t>
            </a:r>
          </a:p>
          <a:p>
            <a:pPr algn="just">
              <a:buFont typeface="Wingdings" panose="05000000000000000000" pitchFamily="2" charset="2"/>
              <a:buChar char="v"/>
            </a:pPr>
            <a:r>
              <a:rPr lang="fr-FR" altLang="fr-FR" sz="1700" dirty="0">
                <a:sym typeface="Wingdings" panose="05000000000000000000" pitchFamily="2" charset="2"/>
              </a:rPr>
              <a:t>En </a:t>
            </a:r>
            <a:r>
              <a:rPr lang="fr-FR" altLang="fr-FR" sz="1700" b="1" dirty="0">
                <a:solidFill>
                  <a:schemeClr val="accent2"/>
                </a:solidFill>
                <a:sym typeface="Wingdings" panose="05000000000000000000" pitchFamily="2" charset="2"/>
              </a:rPr>
              <a:t>1996</a:t>
            </a:r>
            <a:r>
              <a:rPr lang="fr-FR" altLang="fr-FR" sz="1700" dirty="0">
                <a:sym typeface="Wingdings" panose="05000000000000000000" pitchFamily="2" charset="2"/>
              </a:rPr>
              <a:t>, la commission consultative relative à la révision du code civil (organe du ministère de la Justice) préconise une révision de l’article concerné.</a:t>
            </a:r>
          </a:p>
          <a:p>
            <a:pPr algn="just">
              <a:buFont typeface="Wingdings" panose="05000000000000000000" pitchFamily="2" charset="2"/>
              <a:buChar char="v"/>
            </a:pPr>
            <a:r>
              <a:rPr lang="fr-FR" altLang="fr-FR" sz="1700" dirty="0">
                <a:sym typeface="Wingdings" panose="05000000000000000000" pitchFamily="2" charset="2"/>
              </a:rPr>
              <a:t>En </a:t>
            </a:r>
            <a:r>
              <a:rPr lang="fr-FR" altLang="fr-FR" sz="1700" b="1" dirty="0">
                <a:solidFill>
                  <a:schemeClr val="accent2"/>
                </a:solidFill>
                <a:sym typeface="Wingdings" panose="05000000000000000000" pitchFamily="2" charset="2"/>
              </a:rPr>
              <a:t>2009</a:t>
            </a:r>
            <a:r>
              <a:rPr lang="fr-FR" altLang="fr-FR" sz="1700" dirty="0">
                <a:sym typeface="Wingdings" panose="05000000000000000000" pitchFamily="2" charset="2"/>
              </a:rPr>
              <a:t>, constitutionnalité pour la CS (3 juges : 1 constitutionnel ; I </a:t>
            </a:r>
            <a:r>
              <a:rPr lang="fr-FR" altLang="fr-FR" sz="1700" dirty="0" err="1">
                <a:sym typeface="Wingdings" panose="05000000000000000000" pitchFamily="2" charset="2"/>
              </a:rPr>
              <a:t>constit</a:t>
            </a:r>
            <a:r>
              <a:rPr lang="fr-FR" altLang="fr-FR" sz="1700" dirty="0">
                <a:sym typeface="Wingdings" panose="05000000000000000000" pitchFamily="2" charset="2"/>
              </a:rPr>
              <a:t>. mais demande au législateur d’agir &amp; I = inconstitutionnel)</a:t>
            </a:r>
          </a:p>
          <a:p>
            <a:pPr marL="306000" lvl="1" algn="just">
              <a:buFont typeface="Wingdings" panose="05000000000000000000" pitchFamily="2" charset="2"/>
              <a:buChar char="v"/>
            </a:pPr>
            <a:r>
              <a:rPr lang="fr-FR" altLang="fr-FR" sz="1700" b="1" dirty="0">
                <a:solidFill>
                  <a:schemeClr val="accent2"/>
                </a:solidFill>
                <a:sym typeface="Wingdings" panose="05000000000000000000" pitchFamily="2" charset="2"/>
              </a:rPr>
              <a:t>Sept 2013 </a:t>
            </a:r>
            <a:r>
              <a:rPr lang="fr-FR" altLang="fr-FR" sz="1700" dirty="0">
                <a:sym typeface="Wingdings" panose="05000000000000000000" pitchFamily="2" charset="2"/>
              </a:rPr>
              <a:t>– </a:t>
            </a:r>
            <a:r>
              <a:rPr lang="fr-FR" altLang="fr-FR" sz="1700" dirty="0">
                <a:solidFill>
                  <a:schemeClr val="accent2"/>
                </a:solidFill>
                <a:sym typeface="Wingdings" panose="05000000000000000000" pitchFamily="2" charset="2"/>
              </a:rPr>
              <a:t>Inconstitutionnalité</a:t>
            </a:r>
            <a:r>
              <a:rPr lang="fr-FR" altLang="fr-FR" sz="1700" dirty="0">
                <a:sym typeface="Wingdings" panose="05000000000000000000" pitchFamily="2" charset="2"/>
              </a:rPr>
              <a:t> de la différence de </a:t>
            </a:r>
            <a:r>
              <a:rPr lang="fr-FR" altLang="fr-FR" sz="1700" dirty="0">
                <a:solidFill>
                  <a:schemeClr val="accent2"/>
                </a:solidFill>
                <a:sym typeface="Wingdings" panose="05000000000000000000" pitchFamily="2" charset="2"/>
              </a:rPr>
              <a:t>part successorale </a:t>
            </a:r>
            <a:r>
              <a:rPr lang="fr-FR" altLang="fr-FR" sz="1700" dirty="0">
                <a:sym typeface="Wingdings" panose="05000000000000000000" pitchFamily="2" charset="2"/>
              </a:rPr>
              <a:t>entre enfants légitimes et </a:t>
            </a:r>
            <a:r>
              <a:rPr lang="fr-FR" altLang="fr-FR" sz="1700" dirty="0">
                <a:solidFill>
                  <a:schemeClr val="accent2"/>
                </a:solidFill>
                <a:sym typeface="Wingdings" panose="05000000000000000000" pitchFamily="2" charset="2"/>
              </a:rPr>
              <a:t>naturels</a:t>
            </a:r>
            <a:endParaRPr lang="fr-FR" altLang="fr-FR" sz="1700" dirty="0">
              <a:sym typeface="Wingdings" panose="05000000000000000000" pitchFamily="2" charset="2"/>
            </a:endParaRPr>
          </a:p>
          <a:p>
            <a:pPr marL="306000" lvl="1" algn="just">
              <a:buFont typeface="Wingdings" panose="05000000000000000000" pitchFamily="2" charset="2"/>
              <a:buChar char="v"/>
            </a:pPr>
            <a:r>
              <a:rPr lang="fr-FR" altLang="fr-FR" sz="1700" dirty="0">
                <a:solidFill>
                  <a:schemeClr val="accent2"/>
                </a:solidFill>
                <a:sym typeface="Wingdings" panose="05000000000000000000" pitchFamily="2" charset="2"/>
              </a:rPr>
              <a:t>En France</a:t>
            </a:r>
            <a:r>
              <a:rPr lang="fr-FR" altLang="fr-FR" sz="1700" dirty="0">
                <a:sym typeface="Wingdings" panose="05000000000000000000" pitchFamily="2" charset="2"/>
              </a:rPr>
              <a:t>, </a:t>
            </a:r>
            <a:r>
              <a:rPr lang="fr-FR" altLang="fr-FR" sz="1700" dirty="0">
                <a:solidFill>
                  <a:schemeClr val="accent2"/>
                </a:solidFill>
                <a:sym typeface="Wingdings" panose="05000000000000000000" pitchFamily="2" charset="2"/>
              </a:rPr>
              <a:t>l’égalité</a:t>
            </a:r>
            <a:r>
              <a:rPr lang="fr-FR" altLang="fr-FR" sz="1700" dirty="0">
                <a:sym typeface="Wingdings" panose="05000000000000000000" pitchFamily="2" charset="2"/>
              </a:rPr>
              <a:t> </a:t>
            </a:r>
            <a:r>
              <a:rPr lang="fr-FR" altLang="fr-FR" sz="1700" dirty="0">
                <a:solidFill>
                  <a:schemeClr val="accent2"/>
                </a:solidFill>
                <a:sym typeface="Wingdings" panose="05000000000000000000" pitchFamily="2" charset="2"/>
              </a:rPr>
              <a:t>successorale</a:t>
            </a:r>
            <a:r>
              <a:rPr lang="fr-FR" altLang="fr-FR" sz="1700" dirty="0">
                <a:sym typeface="Wingdings" panose="05000000000000000000" pitchFamily="2" charset="2"/>
              </a:rPr>
              <a:t> entre les enfants légitimes et naturels existe </a:t>
            </a:r>
            <a:r>
              <a:rPr lang="fr-FR" altLang="fr-FR" sz="1700" dirty="0">
                <a:solidFill>
                  <a:schemeClr val="accent2"/>
                </a:solidFill>
                <a:sym typeface="Wingdings" panose="05000000000000000000" pitchFamily="2" charset="2"/>
              </a:rPr>
              <a:t>depuis 2001.</a:t>
            </a:r>
            <a:r>
              <a:rPr lang="fr-FR" altLang="fr-FR" sz="1700" dirty="0">
                <a:sym typeface="Wingdings" panose="05000000000000000000" pitchFamily="2" charset="2"/>
              </a:rPr>
              <a:t> La </a:t>
            </a:r>
            <a:r>
              <a:rPr lang="fr-FR" altLang="fr-FR" sz="1700" dirty="0">
                <a:solidFill>
                  <a:schemeClr val="accent2"/>
                </a:solidFill>
                <a:sym typeface="Wingdings" panose="05000000000000000000" pitchFamily="2" charset="2"/>
              </a:rPr>
              <a:t>distinction</a:t>
            </a:r>
            <a:r>
              <a:rPr lang="fr-FR" altLang="fr-FR" sz="1700" dirty="0">
                <a:sym typeface="Wingdings" panose="05000000000000000000" pitchFamily="2" charset="2"/>
              </a:rPr>
              <a:t> de filiation naturelle ou légitime a même été </a:t>
            </a:r>
            <a:r>
              <a:rPr lang="fr-FR" altLang="fr-FR" sz="1700" dirty="0">
                <a:solidFill>
                  <a:schemeClr val="accent2"/>
                </a:solidFill>
                <a:sym typeface="Wingdings" panose="05000000000000000000" pitchFamily="2" charset="2"/>
              </a:rPr>
              <a:t>supprimée en 2006</a:t>
            </a:r>
            <a:r>
              <a:rPr lang="fr-FR" altLang="fr-FR" sz="1700" dirty="0">
                <a:sym typeface="Wingdings" panose="05000000000000000000" pitchFamily="2" charset="2"/>
              </a:rPr>
              <a:t>.</a:t>
            </a:r>
          </a:p>
          <a:p>
            <a:pPr>
              <a:buFont typeface="Wingdings" panose="05000000000000000000" pitchFamily="2" charset="2"/>
              <a:buChar char="v"/>
            </a:pPr>
            <a:endParaRPr lang="fr-FR" altLang="fr-FR" sz="1450" dirty="0">
              <a:sym typeface="Wingdings" panose="05000000000000000000" pitchFamily="2" charset="2"/>
            </a:endParaRPr>
          </a:p>
          <a:p>
            <a:pPr>
              <a:buFont typeface="Wingdings" panose="05000000000000000000" pitchFamily="2" charset="2"/>
              <a:buChar char="v"/>
            </a:pPr>
            <a:endParaRPr lang="fr-FR" dirty="0"/>
          </a:p>
        </p:txBody>
      </p:sp>
      <p:pic>
        <p:nvPicPr>
          <p:cNvPr id="5" name="Picture 2" descr="Image associé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155" y="0"/>
            <a:ext cx="3723480" cy="2303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63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a:xfrm>
            <a:off x="288235" y="566124"/>
            <a:ext cx="5651917" cy="1202285"/>
          </a:xfrm>
        </p:spPr>
        <p:txBody>
          <a:bodyPr>
            <a:normAutofit fontScale="90000"/>
          </a:bodyPr>
          <a:lstStyle/>
          <a:p>
            <a:pPr algn="ctr"/>
            <a:r>
              <a:rPr lang="fr-FR" sz="2700" dirty="0"/>
              <a:t>A) la famille  et son cadre juridique</a:t>
            </a:r>
            <a:br>
              <a:rPr lang="fr-FR" dirty="0"/>
            </a:br>
            <a:r>
              <a:rPr lang="fr-FR" sz="2000" dirty="0"/>
              <a:t>La famille japonaise moderne (Meiji à WWII)</a:t>
            </a:r>
            <a:endParaRPr lang="fr-FR" dirty="0"/>
          </a:p>
        </p:txBody>
      </p:sp>
      <p:sp>
        <p:nvSpPr>
          <p:cNvPr id="6" name="Espace réservé du contenu 5"/>
          <p:cNvSpPr>
            <a:spLocks noGrp="1"/>
          </p:cNvSpPr>
          <p:nvPr>
            <p:ph idx="1"/>
          </p:nvPr>
        </p:nvSpPr>
        <p:spPr>
          <a:xfrm>
            <a:off x="0" y="1889760"/>
            <a:ext cx="9144000" cy="4968240"/>
          </a:xfrm>
        </p:spPr>
        <p:txBody>
          <a:bodyPr anchor="t">
            <a:normAutofit/>
          </a:bodyPr>
          <a:lstStyle/>
          <a:p>
            <a:pPr>
              <a:buFont typeface="Wingdings" panose="05000000000000000000" pitchFamily="2" charset="2"/>
              <a:buChar char="v"/>
            </a:pPr>
            <a:r>
              <a:rPr lang="fr-FR" sz="2000" dirty="0"/>
              <a:t>Les travaux de </a:t>
            </a:r>
            <a:r>
              <a:rPr lang="fr-FR" sz="2000" dirty="0" err="1">
                <a:solidFill>
                  <a:schemeClr val="accent2"/>
                </a:solidFill>
              </a:rPr>
              <a:t>Ochiai</a:t>
            </a:r>
            <a:r>
              <a:rPr lang="fr-FR" sz="2000" dirty="0">
                <a:solidFill>
                  <a:schemeClr val="accent2"/>
                </a:solidFill>
              </a:rPr>
              <a:t> </a:t>
            </a:r>
            <a:r>
              <a:rPr lang="fr-FR" sz="2000" dirty="0" err="1">
                <a:solidFill>
                  <a:schemeClr val="accent2"/>
                </a:solidFill>
              </a:rPr>
              <a:t>Emiko</a:t>
            </a:r>
            <a:r>
              <a:rPr lang="fr-FR" sz="2000" dirty="0">
                <a:solidFill>
                  <a:schemeClr val="accent2"/>
                </a:solidFill>
              </a:rPr>
              <a:t> </a:t>
            </a:r>
            <a:r>
              <a:rPr lang="fr-FR" sz="2000" dirty="0"/>
              <a:t>ont montré l’existence d’une très </a:t>
            </a:r>
            <a:r>
              <a:rPr lang="fr-FR" sz="2000" dirty="0">
                <a:solidFill>
                  <a:schemeClr val="accent2"/>
                </a:solidFill>
              </a:rPr>
              <a:t>grande diversité des structures familiales </a:t>
            </a:r>
            <a:r>
              <a:rPr lang="fr-FR" sz="2000" dirty="0"/>
              <a:t>entre les différentes régions du Japon avant Meiji. </a:t>
            </a:r>
            <a:r>
              <a:rPr lang="fr-FR" sz="2000" dirty="0">
                <a:hlinkClick r:id="rId2"/>
              </a:rPr>
              <a:t>https://www.persee.fr/doc/ebisu_1340-3656_2006_num_36_1_1451</a:t>
            </a:r>
            <a:endParaRPr lang="fr-FR" sz="2000" dirty="0"/>
          </a:p>
          <a:p>
            <a:pPr>
              <a:buFont typeface="Wingdings" panose="05000000000000000000" pitchFamily="2" charset="2"/>
              <a:buChar char="v"/>
            </a:pPr>
            <a:r>
              <a:rPr lang="fr-FR" sz="2000" dirty="0"/>
              <a:t>Avec la restauration de Meiji, l’Etat va intervenir pour </a:t>
            </a:r>
            <a:r>
              <a:rPr lang="fr-FR" sz="2000" dirty="0">
                <a:solidFill>
                  <a:schemeClr val="accent2"/>
                </a:solidFill>
              </a:rPr>
              <a:t>homogénéiser les structures familiales </a:t>
            </a:r>
            <a:r>
              <a:rPr lang="fr-FR" sz="2000" dirty="0"/>
              <a:t>au Japon. La famille est en effet une </a:t>
            </a:r>
            <a:r>
              <a:rPr lang="fr-FR" sz="2000" dirty="0">
                <a:solidFill>
                  <a:schemeClr val="accent2"/>
                </a:solidFill>
              </a:rPr>
              <a:t>entité fondamentale dans la société</a:t>
            </a:r>
            <a:r>
              <a:rPr lang="fr-FR" sz="2000" dirty="0"/>
              <a:t>, </a:t>
            </a:r>
            <a:r>
              <a:rPr lang="fr-FR" sz="2000" i="1" dirty="0"/>
              <a:t>a fortiori</a:t>
            </a:r>
            <a:r>
              <a:rPr lang="fr-FR" sz="2000" dirty="0"/>
              <a:t> dans le Japon impérial où l’idéologie du gouvernement va considérer toutes les familles japonaises comme </a:t>
            </a:r>
            <a:r>
              <a:rPr lang="fr-FR" sz="2000" dirty="0">
                <a:solidFill>
                  <a:schemeClr val="accent2"/>
                </a:solidFill>
              </a:rPr>
              <a:t>« descendantes » de la famille impériale </a:t>
            </a:r>
            <a:r>
              <a:rPr lang="fr-FR" sz="2000" dirty="0"/>
              <a:t>(pour les familles de colonisés, ce sera différent). L’</a:t>
            </a:r>
            <a:r>
              <a:rPr lang="fr-FR" sz="2000" dirty="0">
                <a:solidFill>
                  <a:schemeClr val="accent2"/>
                </a:solidFill>
              </a:rPr>
              <a:t>Empereur sera le chef de toutes les familles japonaises</a:t>
            </a:r>
            <a:r>
              <a:rPr lang="fr-FR" sz="2000" dirty="0"/>
              <a:t>. On parle d’Etat-famille (</a:t>
            </a:r>
            <a:r>
              <a:rPr lang="ja-JP" altLang="fr-FR" sz="2000" dirty="0"/>
              <a:t>家族国家　かぞくこっか</a:t>
            </a:r>
            <a:r>
              <a:rPr lang="fr-FR" altLang="ja-JP" sz="2000" dirty="0"/>
              <a:t>)</a:t>
            </a:r>
            <a:endParaRPr lang="fr-FR" sz="2000" dirty="0"/>
          </a:p>
          <a:p>
            <a:pPr>
              <a:buFont typeface="Wingdings" panose="05000000000000000000" pitchFamily="2" charset="2"/>
              <a:buChar char="v"/>
            </a:pPr>
            <a:r>
              <a:rPr lang="fr-FR" sz="2000" dirty="0"/>
              <a:t>Avant Meiji, beaucoup d’enfants naissaient hors mariage (« enfants naturels ») en comparaison des pays européens. Remédier à cette situation est perçue alors par les dirigeants du pays comme un </a:t>
            </a:r>
            <a:r>
              <a:rPr lang="fr-FR" sz="2000" dirty="0">
                <a:solidFill>
                  <a:schemeClr val="accent2"/>
                </a:solidFill>
              </a:rPr>
              <a:t>signe de modernité </a:t>
            </a:r>
            <a:r>
              <a:rPr lang="fr-FR" sz="2000" dirty="0"/>
              <a:t>(« civiliser les mœurs »). </a:t>
            </a:r>
            <a:r>
              <a:rPr lang="fr-FR" sz="2000" dirty="0">
                <a:sym typeface="Wingdings" panose="05000000000000000000" pitchFamily="2" charset="2"/>
              </a:rPr>
              <a:t> </a:t>
            </a:r>
            <a:r>
              <a:rPr lang="fr-FR" sz="2000" b="1" dirty="0">
                <a:solidFill>
                  <a:schemeClr val="accent2"/>
                </a:solidFill>
                <a:sym typeface="Wingdings" panose="05000000000000000000" pitchFamily="2" charset="2"/>
              </a:rPr>
              <a:t>promotion de l’institution matrimoniale (le mariage)</a:t>
            </a:r>
          </a:p>
          <a:p>
            <a:pPr>
              <a:buFont typeface="Wingdings" panose="05000000000000000000" pitchFamily="2" charset="2"/>
              <a:buChar char="v"/>
            </a:pPr>
            <a:endParaRPr lang="fr-FR" sz="2000" b="1" dirty="0">
              <a:solidFill>
                <a:schemeClr val="accent2"/>
              </a:solidFill>
            </a:endParaRPr>
          </a:p>
        </p:txBody>
      </p:sp>
      <p:pic>
        <p:nvPicPr>
          <p:cNvPr id="1026" name="Picture 2" descr="https://i.pinimg.com/564x/b9/3c/97/b93c97ea7691e6c6c0ee0d41c3537eec.jpg"/>
          <p:cNvPicPr>
            <a:picLocks noChangeAspect="1" noChangeArrowheads="1"/>
          </p:cNvPicPr>
          <p:nvPr/>
        </p:nvPicPr>
        <p:blipFill rotWithShape="1">
          <a:blip r:embed="rId3">
            <a:extLst>
              <a:ext uri="{28A0092B-C50C-407E-A947-70E740481C1C}">
                <a14:useLocalDpi xmlns:a14="http://schemas.microsoft.com/office/drawing/2010/main" val="0"/>
              </a:ext>
            </a:extLst>
          </a:blip>
          <a:srcRect l="6791" t="27774"/>
          <a:stretch/>
        </p:blipFill>
        <p:spPr bwMode="auto">
          <a:xfrm>
            <a:off x="6162260" y="355272"/>
            <a:ext cx="2912165" cy="153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1181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le </a:t>
            </a:r>
            <a:r>
              <a:rPr lang="fr-FR" i="1" dirty="0" err="1"/>
              <a:t>koseki</a:t>
            </a:r>
            <a:r>
              <a:rPr lang="fr-FR" dirty="0"/>
              <a:t> de meiji à la seconde guerre mondiale</a:t>
            </a:r>
          </a:p>
        </p:txBody>
      </p:sp>
      <p:sp>
        <p:nvSpPr>
          <p:cNvPr id="3" name="Espace réservé du contenu 2"/>
          <p:cNvSpPr>
            <a:spLocks noGrp="1"/>
          </p:cNvSpPr>
          <p:nvPr>
            <p:ph idx="1"/>
          </p:nvPr>
        </p:nvSpPr>
        <p:spPr>
          <a:xfrm>
            <a:off x="179512" y="2060848"/>
            <a:ext cx="8856984" cy="4585373"/>
          </a:xfrm>
        </p:spPr>
        <p:txBody>
          <a:bodyPr>
            <a:normAutofit fontScale="92500" lnSpcReduction="20000"/>
          </a:bodyPr>
          <a:lstStyle/>
          <a:p>
            <a:pPr>
              <a:buFont typeface="Wingdings" panose="05000000000000000000" pitchFamily="2" charset="2"/>
              <a:buChar char="v"/>
            </a:pPr>
            <a:r>
              <a:rPr lang="fr-FR" sz="2000" u="sng" dirty="0"/>
              <a:t>Organisation administrative de la famille par le </a:t>
            </a:r>
            <a:r>
              <a:rPr lang="fr-FR" sz="2000" b="1" u="sng" dirty="0">
                <a:solidFill>
                  <a:schemeClr val="accent2"/>
                </a:solidFill>
              </a:rPr>
              <a:t>« registre d’état civil/livret de famille » (</a:t>
            </a:r>
            <a:r>
              <a:rPr lang="ja-JP" altLang="fr-FR" sz="2000" b="1" u="sng" dirty="0">
                <a:solidFill>
                  <a:schemeClr val="accent2"/>
                </a:solidFill>
              </a:rPr>
              <a:t>戸籍</a:t>
            </a:r>
            <a:r>
              <a:rPr lang="ja-JP" altLang="fr-FR" sz="1400" b="1" u="sng" dirty="0">
                <a:solidFill>
                  <a:schemeClr val="accent2"/>
                </a:solidFill>
              </a:rPr>
              <a:t>こせき</a:t>
            </a:r>
            <a:r>
              <a:rPr lang="ja-JP" altLang="fr-FR" sz="2000" b="1" u="sng" dirty="0">
                <a:solidFill>
                  <a:schemeClr val="accent2"/>
                </a:solidFill>
              </a:rPr>
              <a:t>）</a:t>
            </a:r>
            <a:r>
              <a:rPr lang="ja-JP" altLang="fr-FR" sz="2000" u="sng" dirty="0"/>
              <a:t> </a:t>
            </a:r>
            <a:r>
              <a:rPr lang="fr-FR" altLang="ja-JP" sz="2000" u="sng" dirty="0"/>
              <a:t>sous Meiji :</a:t>
            </a:r>
          </a:p>
          <a:p>
            <a:pPr lvl="1">
              <a:buFont typeface="Wingdings" panose="05000000000000000000" pitchFamily="2" charset="2"/>
              <a:buChar char="v"/>
            </a:pPr>
            <a:r>
              <a:rPr lang="fr-FR" sz="2000" dirty="0"/>
              <a:t>Principe de </a:t>
            </a:r>
            <a:r>
              <a:rPr lang="fr-FR" sz="2000" b="1" dirty="0">
                <a:solidFill>
                  <a:schemeClr val="accent2"/>
                </a:solidFill>
              </a:rPr>
              <a:t>famille élargie </a:t>
            </a:r>
            <a:r>
              <a:rPr lang="fr-FR" sz="2000" dirty="0"/>
              <a:t>(plusieurs générations, plusieurs frères mariés dans une même grande famille,…)</a:t>
            </a:r>
            <a:endParaRPr lang="fr-FR" sz="2000" b="1" dirty="0">
              <a:solidFill>
                <a:schemeClr val="accent2"/>
              </a:solidFill>
            </a:endParaRPr>
          </a:p>
          <a:p>
            <a:pPr lvl="1">
              <a:buFont typeface="Wingdings" panose="05000000000000000000" pitchFamily="2" charset="2"/>
              <a:buChar char="v"/>
            </a:pPr>
            <a:r>
              <a:rPr lang="fr-FR" sz="2000" b="1" dirty="0">
                <a:solidFill>
                  <a:schemeClr val="accent2"/>
                </a:solidFill>
              </a:rPr>
              <a:t>Chef de famille </a:t>
            </a:r>
            <a:r>
              <a:rPr lang="fr-FR" sz="2000" dirty="0"/>
              <a:t>(</a:t>
            </a:r>
            <a:r>
              <a:rPr lang="ja-JP" altLang="fr-FR" sz="2000" dirty="0"/>
              <a:t>戸主</a:t>
            </a:r>
            <a:r>
              <a:rPr lang="ja-JP" altLang="fr-FR" sz="1700" dirty="0"/>
              <a:t>　</a:t>
            </a:r>
            <a:r>
              <a:rPr lang="ja-JP" altLang="fr-FR" sz="1400" dirty="0"/>
              <a:t>こしゅ</a:t>
            </a:r>
            <a:r>
              <a:rPr lang="fr-FR" altLang="ja-JP" sz="1700" dirty="0"/>
              <a:t>) </a:t>
            </a:r>
            <a:r>
              <a:rPr lang="fr-FR" altLang="ja-JP" sz="2000" dirty="0"/>
              <a:t>: possède des droits et des devoirs sur toute la famille</a:t>
            </a:r>
          </a:p>
          <a:p>
            <a:pPr lvl="1">
              <a:buFont typeface="Wingdings" panose="05000000000000000000" pitchFamily="2" charset="2"/>
              <a:buChar char="v"/>
            </a:pPr>
            <a:r>
              <a:rPr lang="fr-FR" sz="2000" dirty="0">
                <a:solidFill>
                  <a:schemeClr val="accent2"/>
                </a:solidFill>
              </a:rPr>
              <a:t>Père </a:t>
            </a:r>
            <a:r>
              <a:rPr lang="fr-FR" sz="1700" dirty="0"/>
              <a:t>: </a:t>
            </a:r>
            <a:r>
              <a:rPr lang="fr-FR" sz="2000" dirty="0"/>
              <a:t>possède des droits et devoirs sur ses enfants et sa femme</a:t>
            </a:r>
            <a:br>
              <a:rPr lang="fr-FR" sz="2000" dirty="0"/>
            </a:br>
            <a:r>
              <a:rPr lang="fr-FR" sz="1700" dirty="0">
                <a:solidFill>
                  <a:schemeClr val="accent2"/>
                </a:solidFill>
              </a:rPr>
              <a:t>Mère </a:t>
            </a:r>
            <a:r>
              <a:rPr lang="fr-FR" sz="1700" dirty="0"/>
              <a:t>: </a:t>
            </a:r>
            <a:r>
              <a:rPr lang="fr-FR" sz="2000" dirty="0"/>
              <a:t>« Être une bonne épouse et une mère avisée » (</a:t>
            </a:r>
            <a:r>
              <a:rPr lang="ja-JP" altLang="fr-FR" sz="2000" dirty="0"/>
              <a:t>良妻</a:t>
            </a:r>
            <a:r>
              <a:rPr lang="ja-JP" altLang="fr-FR" dirty="0"/>
              <a:t>賢母</a:t>
            </a:r>
            <a:r>
              <a:rPr lang="fr-FR" altLang="ja-JP" dirty="0"/>
              <a:t> </a:t>
            </a:r>
            <a:r>
              <a:rPr lang="ja-JP" altLang="fr-FR" sz="1300" dirty="0"/>
              <a:t>りょうさいけんぼ</a:t>
            </a:r>
            <a:r>
              <a:rPr lang="ja-JP" altLang="fr-FR" sz="1700" dirty="0"/>
              <a:t>）</a:t>
            </a:r>
            <a:endParaRPr lang="fr-FR" altLang="ja-JP" sz="1700" dirty="0"/>
          </a:p>
          <a:p>
            <a:pPr lvl="1">
              <a:buFont typeface="Wingdings" panose="05000000000000000000" pitchFamily="2" charset="2"/>
              <a:buChar char="v"/>
            </a:pPr>
            <a:r>
              <a:rPr lang="fr-FR" sz="2000" dirty="0"/>
              <a:t>Tous les membres de la famille ont le </a:t>
            </a:r>
            <a:r>
              <a:rPr lang="fr-FR" sz="2000" dirty="0">
                <a:solidFill>
                  <a:schemeClr val="accent2"/>
                </a:solidFill>
              </a:rPr>
              <a:t>même nom de famille </a:t>
            </a:r>
            <a:r>
              <a:rPr lang="fr-FR" sz="2000" dirty="0"/>
              <a:t>(symbole de l’unité familiale)</a:t>
            </a:r>
          </a:p>
          <a:p>
            <a:pPr>
              <a:buFont typeface="Wingdings" panose="05000000000000000000" pitchFamily="2" charset="2"/>
              <a:buChar char="v"/>
            </a:pPr>
            <a:r>
              <a:rPr lang="fr-FR" sz="2000" dirty="0"/>
              <a:t>Cela étant, la </a:t>
            </a:r>
            <a:r>
              <a:rPr lang="fr-FR" sz="2000" dirty="0">
                <a:solidFill>
                  <a:schemeClr val="accent2"/>
                </a:solidFill>
              </a:rPr>
              <a:t>famille nucléaire </a:t>
            </a:r>
            <a:r>
              <a:rPr lang="fr-FR" sz="2000" dirty="0"/>
              <a:t>est déjà présente (et même très </a:t>
            </a:r>
            <a:r>
              <a:rPr lang="fr-FR" sz="2000" u="sng" dirty="0"/>
              <a:t>largement majoritaire</a:t>
            </a:r>
            <a:r>
              <a:rPr lang="fr-FR" sz="2000" dirty="0"/>
              <a:t>) sous Meiji. Le modèle de la </a:t>
            </a:r>
            <a:r>
              <a:rPr lang="fr-FR" sz="2000" dirty="0">
                <a:solidFill>
                  <a:schemeClr val="accent2"/>
                </a:solidFill>
              </a:rPr>
              <a:t>famille élargie</a:t>
            </a:r>
            <a:r>
              <a:rPr lang="fr-FR" sz="2000" dirty="0"/>
              <a:t>, souhaitée par le gouvernement est minoritaire, mais va se développer au début du XXe siècle.</a:t>
            </a:r>
          </a:p>
          <a:p>
            <a:pPr>
              <a:buFont typeface="Wingdings" panose="05000000000000000000" pitchFamily="2" charset="2"/>
              <a:buChar char="v"/>
            </a:pPr>
            <a:r>
              <a:rPr lang="fr-FR" sz="1700" dirty="0"/>
              <a:t>Voir </a:t>
            </a:r>
            <a:r>
              <a:rPr lang="fr-FR" sz="1700" b="1" dirty="0"/>
              <a:t>Christian </a:t>
            </a:r>
            <a:r>
              <a:rPr lang="fr-FR" sz="1700" b="1" dirty="0" err="1"/>
              <a:t>Galan</a:t>
            </a:r>
            <a:r>
              <a:rPr lang="fr-FR" sz="1700" b="1" dirty="0"/>
              <a:t> </a:t>
            </a:r>
            <a:r>
              <a:rPr lang="fr-FR" sz="1700" dirty="0"/>
              <a:t>et </a:t>
            </a:r>
            <a:r>
              <a:rPr lang="fr-FR" sz="1700" b="1" dirty="0"/>
              <a:t>Emmanuel </a:t>
            </a:r>
            <a:r>
              <a:rPr lang="fr-FR" sz="1700" b="1" dirty="0" err="1"/>
              <a:t>Lozerand</a:t>
            </a:r>
            <a:r>
              <a:rPr lang="fr-FR" sz="1700" b="1" dirty="0"/>
              <a:t> </a:t>
            </a:r>
            <a:r>
              <a:rPr lang="fr-FR" sz="1700" dirty="0"/>
              <a:t>(</a:t>
            </a:r>
            <a:r>
              <a:rPr lang="fr-FR" sz="1700" dirty="0" err="1"/>
              <a:t>dir</a:t>
            </a:r>
            <a:r>
              <a:rPr lang="fr-FR" sz="1700" dirty="0"/>
              <a:t>.), </a:t>
            </a:r>
            <a:r>
              <a:rPr lang="fr-FR" sz="1700" i="1" dirty="0"/>
              <a:t>La famille japonaise moderne (1868-1926). Discours et débats, </a:t>
            </a:r>
            <a:r>
              <a:rPr lang="fr-FR" sz="1700" dirty="0"/>
              <a:t>Arles, Editions Philippe </a:t>
            </a:r>
            <a:r>
              <a:rPr lang="fr-FR" sz="1700" dirty="0" err="1"/>
              <a:t>Picquier</a:t>
            </a:r>
            <a:r>
              <a:rPr lang="fr-FR" sz="1700" dirty="0"/>
              <a:t>, 666 p.</a:t>
            </a:r>
            <a:r>
              <a:rPr lang="ja-JP" altLang="fr-FR" sz="1700" dirty="0"/>
              <a:t>　</a:t>
            </a:r>
            <a:r>
              <a:rPr lang="fr-FR" sz="1700" dirty="0">
                <a:hlinkClick r:id="rId2"/>
              </a:rPr>
              <a:t>https://www.persee.fr/doc/ebisu_1340-3656_2011_num_46_1_1709_t9_0159_0000_1</a:t>
            </a:r>
            <a:r>
              <a:rPr lang="fr-FR" sz="1700" dirty="0"/>
              <a:t> (résumé de 2 pages).</a:t>
            </a:r>
            <a:endParaRPr lang="fr-FR" sz="1700" i="1" dirty="0"/>
          </a:p>
        </p:txBody>
      </p:sp>
    </p:spTree>
    <p:extLst>
      <p:ext uri="{BB962C8B-B14F-4D97-AF65-F5344CB8AC3E}">
        <p14:creationId xmlns:p14="http://schemas.microsoft.com/office/powerpoint/2010/main" val="14170769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687475"/>
            <a:ext cx="7989752" cy="803396"/>
          </a:xfrm>
        </p:spPr>
        <p:txBody>
          <a:bodyPr/>
          <a:lstStyle/>
          <a:p>
            <a:pPr algn="ctr"/>
            <a:r>
              <a:rPr lang="fr-FR" dirty="0"/>
              <a:t>le </a:t>
            </a:r>
            <a:r>
              <a:rPr lang="fr-FR" i="1" dirty="0" err="1"/>
              <a:t>koseki</a:t>
            </a:r>
            <a:r>
              <a:rPr lang="fr-FR" dirty="0"/>
              <a:t> de l’après-guerre à aujourd’hui</a:t>
            </a:r>
            <a:r>
              <a:rPr lang="ja-JP" altLang="fr-FR" dirty="0"/>
              <a:t>　</a:t>
            </a:r>
            <a:r>
              <a:rPr lang="fr-FR" dirty="0"/>
              <a:t> </a:t>
            </a:r>
          </a:p>
        </p:txBody>
      </p:sp>
      <p:sp>
        <p:nvSpPr>
          <p:cNvPr id="3" name="Espace réservé du contenu 2"/>
          <p:cNvSpPr>
            <a:spLocks noGrp="1"/>
          </p:cNvSpPr>
          <p:nvPr>
            <p:ph idx="1"/>
          </p:nvPr>
        </p:nvSpPr>
        <p:spPr>
          <a:xfrm>
            <a:off x="1" y="1886552"/>
            <a:ext cx="9004852" cy="5043637"/>
          </a:xfrm>
        </p:spPr>
        <p:txBody>
          <a:bodyPr anchor="t">
            <a:normAutofit lnSpcReduction="10000"/>
          </a:bodyPr>
          <a:lstStyle/>
          <a:p>
            <a:pPr>
              <a:buFont typeface="Wingdings" panose="05000000000000000000" pitchFamily="2" charset="2"/>
              <a:buChar char="v"/>
            </a:pPr>
            <a:r>
              <a:rPr lang="fr-FR" dirty="0"/>
              <a:t>Depuis l’après-guerre, il </a:t>
            </a:r>
            <a:r>
              <a:rPr lang="fr-FR" dirty="0">
                <a:solidFill>
                  <a:schemeClr val="accent2"/>
                </a:solidFill>
              </a:rPr>
              <a:t>ne peut pas </a:t>
            </a:r>
            <a:r>
              <a:rPr lang="fr-FR" dirty="0"/>
              <a:t>y avoir dans un même registre </a:t>
            </a:r>
            <a:r>
              <a:rPr lang="fr-FR" dirty="0">
                <a:solidFill>
                  <a:schemeClr val="accent2"/>
                </a:solidFill>
              </a:rPr>
              <a:t>plus de 2 générations </a:t>
            </a:r>
            <a:r>
              <a:rPr lang="fr-FR" dirty="0"/>
              <a:t>(modèle de la </a:t>
            </a:r>
            <a:r>
              <a:rPr lang="fr-FR" dirty="0">
                <a:solidFill>
                  <a:schemeClr val="accent2"/>
                </a:solidFill>
              </a:rPr>
              <a:t>famille nucléaire </a:t>
            </a:r>
            <a:r>
              <a:rPr lang="ja-JP" altLang="fr-FR" dirty="0"/>
              <a:t>核家族</a:t>
            </a:r>
            <a:r>
              <a:rPr lang="fr-FR" altLang="ja-JP" dirty="0"/>
              <a:t> </a:t>
            </a:r>
            <a:r>
              <a:rPr lang="ja-JP" altLang="fr-FR" sz="1200" dirty="0"/>
              <a:t>かくかぞく</a:t>
            </a:r>
            <a:r>
              <a:rPr lang="fr-FR" dirty="0"/>
              <a:t>)</a:t>
            </a:r>
          </a:p>
          <a:p>
            <a:pPr>
              <a:buFont typeface="Wingdings" panose="05000000000000000000" pitchFamily="2" charset="2"/>
              <a:buChar char="v"/>
            </a:pPr>
            <a:r>
              <a:rPr lang="fr-FR" dirty="0"/>
              <a:t>Sont enregistrés tous les membres de la « famille » considérée comme telle par l’État = un </a:t>
            </a:r>
            <a:r>
              <a:rPr lang="fr-FR" b="1" u="sng" dirty="0">
                <a:solidFill>
                  <a:schemeClr val="accent2"/>
                </a:solidFill>
              </a:rPr>
              <a:t>couple marié </a:t>
            </a:r>
            <a:r>
              <a:rPr lang="fr-FR" dirty="0"/>
              <a:t>d’un </a:t>
            </a:r>
            <a:r>
              <a:rPr lang="fr-FR" dirty="0">
                <a:solidFill>
                  <a:schemeClr val="accent2"/>
                </a:solidFill>
              </a:rPr>
              <a:t>homme</a:t>
            </a:r>
            <a:r>
              <a:rPr lang="fr-FR" dirty="0"/>
              <a:t> et d’une </a:t>
            </a:r>
            <a:r>
              <a:rPr lang="fr-FR" dirty="0">
                <a:solidFill>
                  <a:schemeClr val="accent2"/>
                </a:solidFill>
              </a:rPr>
              <a:t>femme</a:t>
            </a:r>
            <a:r>
              <a:rPr lang="fr-FR" dirty="0"/>
              <a:t> et leurs enfants portant tous le même nom de famille (symbole de l’unité familiale, comme sous Meiji).</a:t>
            </a:r>
          </a:p>
          <a:p>
            <a:pPr lvl="1">
              <a:buFont typeface="Wingdings" panose="05000000000000000000" pitchFamily="2" charset="2"/>
              <a:buChar char="v"/>
            </a:pPr>
            <a:r>
              <a:rPr lang="fr-FR" u="sng" dirty="0"/>
              <a:t>Enfants mariés</a:t>
            </a:r>
            <a:r>
              <a:rPr lang="fr-FR" dirty="0"/>
              <a:t> : futurs époux </a:t>
            </a:r>
            <a:r>
              <a:rPr lang="fr-FR" dirty="0">
                <a:solidFill>
                  <a:schemeClr val="accent2"/>
                </a:solidFill>
              </a:rPr>
              <a:t>sortent du registre de leurs parents </a:t>
            </a:r>
            <a:r>
              <a:rPr lang="fr-FR" dirty="0"/>
              <a:t>respectifs pour être inscrits sur un </a:t>
            </a:r>
            <a:r>
              <a:rPr lang="fr-FR" dirty="0">
                <a:solidFill>
                  <a:schemeClr val="accent2"/>
                </a:solidFill>
              </a:rPr>
              <a:t>nouveau registre </a:t>
            </a:r>
            <a:r>
              <a:rPr lang="fr-FR" dirty="0"/>
              <a:t>à eux.</a:t>
            </a:r>
          </a:p>
          <a:p>
            <a:pPr lvl="1">
              <a:buFont typeface="Wingdings" panose="05000000000000000000" pitchFamily="2" charset="2"/>
              <a:buChar char="v"/>
            </a:pPr>
            <a:r>
              <a:rPr lang="fr-FR" u="sng" dirty="0"/>
              <a:t>Enfants (célibataires) </a:t>
            </a:r>
            <a:r>
              <a:rPr lang="fr-FR" dirty="0"/>
              <a:t>: enregistrés dans le </a:t>
            </a:r>
            <a:r>
              <a:rPr lang="fr-FR" dirty="0">
                <a:solidFill>
                  <a:schemeClr val="accent2"/>
                </a:solidFill>
              </a:rPr>
              <a:t>même registre que les parents </a:t>
            </a:r>
          </a:p>
          <a:p>
            <a:pPr lvl="1">
              <a:buFont typeface="Wingdings" panose="05000000000000000000" pitchFamily="2" charset="2"/>
              <a:buChar char="v"/>
            </a:pPr>
            <a:r>
              <a:rPr lang="fr-FR" u="sng" dirty="0"/>
              <a:t>Enfants des parents non mariés (célibataires ou divorcés) </a:t>
            </a:r>
            <a:r>
              <a:rPr lang="fr-FR" dirty="0"/>
              <a:t>: l’enfant est </a:t>
            </a:r>
            <a:r>
              <a:rPr lang="fr-FR" dirty="0">
                <a:solidFill>
                  <a:schemeClr val="accent2"/>
                </a:solidFill>
              </a:rPr>
              <a:t>inscrit dans le registre de l’un d’entre eux et porte son nom </a:t>
            </a:r>
            <a:r>
              <a:rPr lang="fr-FR" dirty="0"/>
              <a:t>; l’autre parent ne peut pas faire partie du même registre</a:t>
            </a:r>
          </a:p>
          <a:p>
            <a:pPr lvl="1">
              <a:buFont typeface="Wingdings" panose="05000000000000000000" pitchFamily="2" charset="2"/>
              <a:buChar char="v"/>
            </a:pPr>
            <a:r>
              <a:rPr lang="fr-FR" u="sng" dirty="0"/>
              <a:t>La femme divorcée</a:t>
            </a:r>
            <a:r>
              <a:rPr lang="fr-FR" dirty="0"/>
              <a:t> peut choisir de :</a:t>
            </a:r>
          </a:p>
          <a:p>
            <a:pPr lvl="2">
              <a:buFont typeface="Wingdings" panose="05000000000000000000" pitchFamily="2" charset="2"/>
              <a:buChar char="v"/>
            </a:pPr>
            <a:r>
              <a:rPr lang="fr-FR" dirty="0">
                <a:solidFill>
                  <a:schemeClr val="accent2"/>
                </a:solidFill>
              </a:rPr>
              <a:t>retourner dans le registre de ses parents </a:t>
            </a:r>
            <a:r>
              <a:rPr lang="fr-FR" dirty="0"/>
              <a:t>(si pas d’enfant « à charge »). Reprend alors son </a:t>
            </a:r>
            <a:r>
              <a:rPr lang="fr-FR" dirty="0">
                <a:solidFill>
                  <a:schemeClr val="accent2"/>
                </a:solidFill>
              </a:rPr>
              <a:t>nom de naissance</a:t>
            </a:r>
            <a:r>
              <a:rPr lang="fr-FR" dirty="0"/>
              <a:t>)</a:t>
            </a:r>
          </a:p>
          <a:p>
            <a:pPr lvl="2">
              <a:buFont typeface="Wingdings" panose="05000000000000000000" pitchFamily="2" charset="2"/>
              <a:buChar char="v"/>
            </a:pPr>
            <a:r>
              <a:rPr lang="fr-FR" dirty="0"/>
              <a:t>s’inscrire dans un </a:t>
            </a:r>
            <a:r>
              <a:rPr lang="fr-FR" dirty="0">
                <a:solidFill>
                  <a:schemeClr val="accent2"/>
                </a:solidFill>
              </a:rPr>
              <a:t>nouveau registre </a:t>
            </a:r>
            <a:r>
              <a:rPr lang="fr-FR" dirty="0"/>
              <a:t>et peut :</a:t>
            </a:r>
          </a:p>
          <a:p>
            <a:pPr lvl="3">
              <a:buFont typeface="Wingdings" panose="05000000000000000000" pitchFamily="2" charset="2"/>
              <a:buChar char="v"/>
            </a:pPr>
            <a:r>
              <a:rPr lang="fr-FR" dirty="0"/>
              <a:t>reprendre son nom de naissance (si enfant, alors ce dernier </a:t>
            </a:r>
            <a:r>
              <a:rPr lang="fr-FR" dirty="0">
                <a:solidFill>
                  <a:schemeClr val="accent2"/>
                </a:solidFill>
              </a:rPr>
              <a:t>reste dans le registre de son père</a:t>
            </a:r>
            <a:r>
              <a:rPr lang="fr-FR" dirty="0"/>
              <a:t>, même s’il vit avec sa mère OU alors l’enfant </a:t>
            </a:r>
            <a:r>
              <a:rPr lang="fr-FR" dirty="0">
                <a:solidFill>
                  <a:schemeClr val="accent2"/>
                </a:solidFill>
              </a:rPr>
              <a:t>change de nom pour celui la mère</a:t>
            </a:r>
            <a:r>
              <a:rPr lang="fr-FR" dirty="0"/>
              <a:t>)</a:t>
            </a:r>
          </a:p>
          <a:p>
            <a:pPr lvl="3">
              <a:buFont typeface="Wingdings" panose="05000000000000000000" pitchFamily="2" charset="2"/>
              <a:buChar char="v"/>
            </a:pPr>
            <a:r>
              <a:rPr lang="fr-FR" dirty="0"/>
              <a:t>garder le nom de son ex-mari (si enfant, il pourra, </a:t>
            </a:r>
            <a:r>
              <a:rPr lang="fr-FR" dirty="0">
                <a:solidFill>
                  <a:schemeClr val="accent2"/>
                </a:solidFill>
              </a:rPr>
              <a:t>au choix, être « transféré » </a:t>
            </a:r>
            <a:r>
              <a:rPr lang="fr-FR" dirty="0"/>
              <a:t>dans le registre de sa mère…)</a:t>
            </a:r>
          </a:p>
          <a:p>
            <a:pPr marL="1008000" lvl="3" indent="0">
              <a:buNone/>
            </a:pPr>
            <a:r>
              <a:rPr lang="fr-FR" dirty="0"/>
              <a:t>/!\ l’inscription au registre de l’enfant n’a aucun conséquence sur l’autorité parentale</a:t>
            </a:r>
          </a:p>
          <a:p>
            <a:pPr lvl="3">
              <a:buFont typeface="Wingdings" panose="05000000000000000000" pitchFamily="2" charset="2"/>
              <a:buChar char="v"/>
            </a:pPr>
            <a:endParaRPr lang="fr-FR" dirty="0"/>
          </a:p>
          <a:p>
            <a:pPr lvl="2">
              <a:buFont typeface="Wingdings" panose="05000000000000000000" pitchFamily="2" charset="2"/>
              <a:buChar char="v"/>
            </a:pPr>
            <a:endParaRPr lang="fr-FR" dirty="0"/>
          </a:p>
          <a:p>
            <a:pPr>
              <a:buFont typeface="Wingdings" panose="05000000000000000000" pitchFamily="2" charset="2"/>
              <a:buChar char="v"/>
            </a:pPr>
            <a:endParaRPr lang="fr-FR" dirty="0"/>
          </a:p>
        </p:txBody>
      </p:sp>
    </p:spTree>
    <p:extLst>
      <p:ext uri="{BB962C8B-B14F-4D97-AF65-F5344CB8AC3E}">
        <p14:creationId xmlns:p14="http://schemas.microsoft.com/office/powerpoint/2010/main" val="26013315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644069"/>
            <a:ext cx="7989752" cy="480676"/>
          </a:xfrm>
        </p:spPr>
        <p:txBody>
          <a:bodyPr>
            <a:normAutofit fontScale="90000"/>
          </a:bodyPr>
          <a:lstStyle/>
          <a:p>
            <a:pPr algn="ctr"/>
            <a:r>
              <a:rPr lang="fr-FR" dirty="0"/>
              <a:t>Exemples de </a:t>
            </a:r>
            <a:r>
              <a:rPr lang="fr-FR" i="1" dirty="0" err="1"/>
              <a:t>koseki</a:t>
            </a:r>
            <a:endParaRPr lang="fr-FR" dirty="0"/>
          </a:p>
        </p:txBody>
      </p:sp>
      <p:pic>
        <p:nvPicPr>
          <p:cNvPr id="5" name="Image 4"/>
          <p:cNvPicPr>
            <a:picLocks noChangeAspect="1"/>
          </p:cNvPicPr>
          <p:nvPr/>
        </p:nvPicPr>
        <p:blipFill>
          <a:blip r:embed="rId2"/>
          <a:stretch>
            <a:fillRect/>
          </a:stretch>
        </p:blipFill>
        <p:spPr>
          <a:xfrm>
            <a:off x="5940152" y="1124744"/>
            <a:ext cx="3304108" cy="4745106"/>
          </a:xfrm>
          <a:prstGeom prst="rect">
            <a:avLst/>
          </a:prstGeom>
        </p:spPr>
      </p:pic>
      <p:grpSp>
        <p:nvGrpSpPr>
          <p:cNvPr id="3" name="Groupe 2"/>
          <p:cNvGrpSpPr/>
          <p:nvPr/>
        </p:nvGrpSpPr>
        <p:grpSpPr>
          <a:xfrm>
            <a:off x="1" y="1100806"/>
            <a:ext cx="5940152" cy="4798258"/>
            <a:chOff x="-376187" y="1583393"/>
            <a:chExt cx="6264696" cy="4940043"/>
          </a:xfrm>
        </p:grpSpPr>
        <p:pic>
          <p:nvPicPr>
            <p:cNvPr id="4" name="Image 3"/>
            <p:cNvPicPr>
              <a:picLocks noChangeAspect="1"/>
            </p:cNvPicPr>
            <p:nvPr/>
          </p:nvPicPr>
          <p:blipFill rotWithShape="1">
            <a:blip r:embed="rId3"/>
            <a:srcRect r="4396"/>
            <a:stretch/>
          </p:blipFill>
          <p:spPr>
            <a:xfrm>
              <a:off x="-376187" y="1583393"/>
              <a:ext cx="6264696" cy="4940043"/>
            </a:xfrm>
            <a:prstGeom prst="rect">
              <a:avLst/>
            </a:prstGeom>
          </p:spPr>
        </p:pic>
        <p:cxnSp>
          <p:nvCxnSpPr>
            <p:cNvPr id="8" name="Connecteur droit 7"/>
            <p:cNvCxnSpPr/>
            <p:nvPr/>
          </p:nvCxnSpPr>
          <p:spPr>
            <a:xfrm>
              <a:off x="894512" y="3284984"/>
              <a:ext cx="5080" cy="7402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 name="Espace réservé du contenu 2"/>
          <p:cNvSpPr>
            <a:spLocks noGrp="1"/>
          </p:cNvSpPr>
          <p:nvPr>
            <p:ph idx="1"/>
          </p:nvPr>
        </p:nvSpPr>
        <p:spPr>
          <a:xfrm>
            <a:off x="1" y="5973126"/>
            <a:ext cx="9004852" cy="863171"/>
          </a:xfrm>
        </p:spPr>
        <p:txBody>
          <a:bodyPr anchor="t">
            <a:normAutofit fontScale="92500" lnSpcReduction="20000"/>
          </a:bodyPr>
          <a:lstStyle/>
          <a:p>
            <a:pPr>
              <a:buFont typeface="Wingdings" panose="05000000000000000000" pitchFamily="2" charset="2"/>
              <a:buChar char="v"/>
            </a:pPr>
            <a:r>
              <a:rPr lang="fr-FR" dirty="0"/>
              <a:t>À noter, les étrangers ne peuvent pas avoir de </a:t>
            </a:r>
            <a:r>
              <a:rPr lang="fr-FR" i="1" dirty="0" err="1"/>
              <a:t>koseki</a:t>
            </a:r>
            <a:r>
              <a:rPr lang="fr-FR" dirty="0"/>
              <a:t>. Lorsqu’ils se marient avec un ressortissant japonais, ils sont notés dans la colonne </a:t>
            </a:r>
            <a:r>
              <a:rPr lang="ja-JP" altLang="fr-FR" dirty="0"/>
              <a:t>身分事項</a:t>
            </a:r>
            <a:r>
              <a:rPr lang="fr-FR" altLang="ja-JP" dirty="0"/>
              <a:t> de ce dernier.</a:t>
            </a:r>
          </a:p>
          <a:p>
            <a:pPr>
              <a:buFont typeface="Wingdings" panose="05000000000000000000" pitchFamily="2" charset="2"/>
              <a:buChar char="v"/>
            </a:pPr>
            <a:r>
              <a:rPr lang="fr-FR" altLang="ja-JP" dirty="0"/>
              <a:t>Le couple peut cependant prendre le nom de famille de l’étranger (</a:t>
            </a:r>
            <a:r>
              <a:rPr lang="fr-FR" altLang="ja-JP" i="1" dirty="0"/>
              <a:t>en katakana</a:t>
            </a:r>
            <a:r>
              <a:rPr lang="fr-FR" altLang="ja-JP" dirty="0"/>
              <a:t>)</a:t>
            </a:r>
          </a:p>
        </p:txBody>
      </p:sp>
      <p:cxnSp>
        <p:nvCxnSpPr>
          <p:cNvPr id="9" name="Connecteur droit avec flèche 8"/>
          <p:cNvCxnSpPr/>
          <p:nvPr/>
        </p:nvCxnSpPr>
        <p:spPr>
          <a:xfrm flipV="1">
            <a:off x="6516216" y="3789040"/>
            <a:ext cx="432048" cy="1872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ZoneTexte 13"/>
          <p:cNvSpPr txBox="1"/>
          <p:nvPr/>
        </p:nvSpPr>
        <p:spPr>
          <a:xfrm>
            <a:off x="6228184" y="5658739"/>
            <a:ext cx="504056" cy="369332"/>
          </a:xfrm>
          <a:prstGeom prst="rect">
            <a:avLst/>
          </a:prstGeom>
          <a:solidFill>
            <a:schemeClr val="bg1"/>
          </a:solidFill>
          <a:ln>
            <a:solidFill>
              <a:schemeClr val="accent1"/>
            </a:solidFill>
          </a:ln>
        </p:spPr>
        <p:txBody>
          <a:bodyPr wrap="square" rtlCol="0">
            <a:spAutoFit/>
          </a:bodyPr>
          <a:lstStyle/>
          <a:p>
            <a:r>
              <a:rPr lang="fr-FR" dirty="0">
                <a:solidFill>
                  <a:schemeClr val="accent1"/>
                </a:solidFill>
              </a:rPr>
              <a:t>ICI</a:t>
            </a:r>
          </a:p>
        </p:txBody>
      </p:sp>
    </p:spTree>
    <p:extLst>
      <p:ext uri="{BB962C8B-B14F-4D97-AF65-F5344CB8AC3E}">
        <p14:creationId xmlns:p14="http://schemas.microsoft.com/office/powerpoint/2010/main" val="17577670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15616" y="41415"/>
            <a:ext cx="7989752" cy="1083329"/>
          </a:xfrm>
        </p:spPr>
        <p:txBody>
          <a:bodyPr/>
          <a:lstStyle/>
          <a:p>
            <a:r>
              <a:rPr lang="fr-FR" dirty="0"/>
              <a:t>Les deux arrêts du 16 décembre 2015</a:t>
            </a:r>
          </a:p>
        </p:txBody>
      </p:sp>
      <p:pic>
        <p:nvPicPr>
          <p:cNvPr id="1026" name="Picture 2" descr="Résultat de recherche d'images pour &quot;山浦善樹&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59" y="1124744"/>
            <a:ext cx="5153025" cy="57150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p:cNvCxnSpPr>
            <a:stCxn id="6" idx="3"/>
          </p:cNvCxnSpPr>
          <p:nvPr/>
        </p:nvCxnSpPr>
        <p:spPr>
          <a:xfrm flipV="1">
            <a:off x="1763688" y="2996952"/>
            <a:ext cx="648071" cy="1755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ZoneTexte 5"/>
          <p:cNvSpPr txBox="1"/>
          <p:nvPr/>
        </p:nvSpPr>
        <p:spPr>
          <a:xfrm>
            <a:off x="323528" y="2987824"/>
            <a:ext cx="1440160" cy="369332"/>
          </a:xfrm>
          <a:prstGeom prst="rect">
            <a:avLst/>
          </a:prstGeom>
          <a:noFill/>
        </p:spPr>
        <p:txBody>
          <a:bodyPr wrap="square" rtlCol="0">
            <a:spAutoFit/>
          </a:bodyPr>
          <a:lstStyle/>
          <a:p>
            <a:r>
              <a:rPr lang="fr-FR" dirty="0"/>
              <a:t>Universitaire</a:t>
            </a:r>
          </a:p>
        </p:txBody>
      </p:sp>
      <p:cxnSp>
        <p:nvCxnSpPr>
          <p:cNvPr id="8" name="Connecteur droit avec flèche 7"/>
          <p:cNvCxnSpPr/>
          <p:nvPr/>
        </p:nvCxnSpPr>
        <p:spPr>
          <a:xfrm flipV="1">
            <a:off x="1331640" y="4001120"/>
            <a:ext cx="1048667" cy="4046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ZoneTexte 8"/>
          <p:cNvSpPr txBox="1"/>
          <p:nvPr/>
        </p:nvSpPr>
        <p:spPr>
          <a:xfrm>
            <a:off x="323528" y="4221088"/>
            <a:ext cx="1440160" cy="369332"/>
          </a:xfrm>
          <a:prstGeom prst="rect">
            <a:avLst/>
          </a:prstGeom>
          <a:noFill/>
        </p:spPr>
        <p:txBody>
          <a:bodyPr wrap="square" rtlCol="0">
            <a:spAutoFit/>
          </a:bodyPr>
          <a:lstStyle/>
          <a:p>
            <a:r>
              <a:rPr lang="fr-FR" dirty="0"/>
              <a:t>Avocats</a:t>
            </a:r>
          </a:p>
        </p:txBody>
      </p:sp>
      <p:cxnSp>
        <p:nvCxnSpPr>
          <p:cNvPr id="12" name="Connecteur droit avec flèche 11"/>
          <p:cNvCxnSpPr/>
          <p:nvPr/>
        </p:nvCxnSpPr>
        <p:spPr>
          <a:xfrm>
            <a:off x="1300312" y="4405754"/>
            <a:ext cx="1048667" cy="1846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a:off x="1300312" y="4405754"/>
            <a:ext cx="1079995" cy="5354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115763" y="2057996"/>
            <a:ext cx="2025451" cy="646331"/>
          </a:xfrm>
          <a:prstGeom prst="rect">
            <a:avLst/>
          </a:prstGeom>
          <a:noFill/>
        </p:spPr>
        <p:txBody>
          <a:bodyPr wrap="square" rtlCol="0">
            <a:spAutoFit/>
          </a:bodyPr>
          <a:lstStyle/>
          <a:p>
            <a:pPr algn="ctr"/>
            <a:r>
              <a:rPr lang="fr-FR" dirty="0"/>
              <a:t>Haut fonctionnaire</a:t>
            </a:r>
          </a:p>
          <a:p>
            <a:pPr algn="ctr"/>
            <a:r>
              <a:rPr lang="fr-FR" dirty="0"/>
              <a:t>administratif</a:t>
            </a:r>
          </a:p>
        </p:txBody>
      </p:sp>
      <p:cxnSp>
        <p:nvCxnSpPr>
          <p:cNvPr id="18" name="Connecteur droit avec flèche 17"/>
          <p:cNvCxnSpPr/>
          <p:nvPr/>
        </p:nvCxnSpPr>
        <p:spPr>
          <a:xfrm>
            <a:off x="1824645" y="2414420"/>
            <a:ext cx="60473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Rectangle à coins arrondis 12"/>
          <p:cNvSpPr/>
          <p:nvPr/>
        </p:nvSpPr>
        <p:spPr>
          <a:xfrm>
            <a:off x="4644008" y="1484784"/>
            <a:ext cx="1512068" cy="535496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noFill/>
            </a:endParaRPr>
          </a:p>
        </p:txBody>
      </p:sp>
    </p:spTree>
    <p:extLst>
      <p:ext uri="{BB962C8B-B14F-4D97-AF65-F5344CB8AC3E}">
        <p14:creationId xmlns:p14="http://schemas.microsoft.com/office/powerpoint/2010/main" val="1163766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algn="ctr"/>
            <a:r>
              <a:rPr lang="fr-FR" dirty="0"/>
              <a:t>L’unicité du patronyme du couple marié</a:t>
            </a:r>
            <a:br>
              <a:rPr lang="fr-FR" dirty="0"/>
            </a:br>
            <a:r>
              <a:rPr lang="fr-FR" dirty="0"/>
              <a:t>(</a:t>
            </a:r>
            <a:r>
              <a:rPr lang="ja-JP" altLang="fr-FR" dirty="0"/>
              <a:t>夫婦同姓</a:t>
            </a:r>
            <a:r>
              <a:rPr lang="fr-FR" altLang="ja-JP" dirty="0"/>
              <a:t>)</a:t>
            </a:r>
            <a:endParaRPr lang="fr-FR" dirty="0"/>
          </a:p>
        </p:txBody>
      </p:sp>
      <p:sp>
        <p:nvSpPr>
          <p:cNvPr id="3" name="Espace réservé du contenu 2"/>
          <p:cNvSpPr>
            <a:spLocks noGrp="1"/>
          </p:cNvSpPr>
          <p:nvPr>
            <p:ph idx="1"/>
          </p:nvPr>
        </p:nvSpPr>
        <p:spPr>
          <a:xfrm>
            <a:off x="107504" y="2228003"/>
            <a:ext cx="9036496" cy="4513365"/>
          </a:xfrm>
        </p:spPr>
        <p:txBody>
          <a:bodyPr anchor="t">
            <a:normAutofit fontScale="92500" lnSpcReduction="20000"/>
          </a:bodyPr>
          <a:lstStyle/>
          <a:p>
            <a:pPr algn="just">
              <a:buFont typeface="Wingdings" panose="05000000000000000000" pitchFamily="2" charset="2"/>
              <a:buChar char="v"/>
            </a:pPr>
            <a:r>
              <a:rPr lang="fr-FR" dirty="0"/>
              <a:t>Principe de l’unicité du patronyme comme </a:t>
            </a:r>
            <a:r>
              <a:rPr lang="fr-FR" dirty="0">
                <a:solidFill>
                  <a:schemeClr val="accent2"/>
                </a:solidFill>
              </a:rPr>
              <a:t>symbole de l’unité de la cellule familiale</a:t>
            </a:r>
            <a:r>
              <a:rPr lang="fr-FR" dirty="0"/>
              <a:t>.</a:t>
            </a:r>
          </a:p>
          <a:p>
            <a:pPr algn="just">
              <a:buFont typeface="Wingdings" panose="05000000000000000000" pitchFamily="2" charset="2"/>
              <a:buChar char="v"/>
            </a:pPr>
            <a:r>
              <a:rPr lang="fr-FR" dirty="0"/>
              <a:t>Les époux </a:t>
            </a:r>
            <a:r>
              <a:rPr lang="fr-FR" dirty="0">
                <a:solidFill>
                  <a:schemeClr val="accent2"/>
                </a:solidFill>
              </a:rPr>
              <a:t>choisissent quel nom de famille </a:t>
            </a:r>
            <a:r>
              <a:rPr lang="fr-FR" dirty="0"/>
              <a:t>ils adoptent au </a:t>
            </a:r>
            <a:r>
              <a:rPr lang="fr-FR" dirty="0">
                <a:solidFill>
                  <a:schemeClr val="accent2"/>
                </a:solidFill>
              </a:rPr>
              <a:t>moment du mariage</a:t>
            </a:r>
            <a:r>
              <a:rPr lang="fr-FR" dirty="0"/>
              <a:t>.</a:t>
            </a:r>
          </a:p>
          <a:p>
            <a:pPr algn="just">
              <a:buFont typeface="Wingdings" panose="05000000000000000000" pitchFamily="2" charset="2"/>
              <a:buChar char="v"/>
            </a:pPr>
            <a:r>
              <a:rPr lang="fr-FR" dirty="0"/>
              <a:t>Dans </a:t>
            </a:r>
            <a:r>
              <a:rPr lang="fr-FR" dirty="0">
                <a:solidFill>
                  <a:schemeClr val="accent2"/>
                </a:solidFill>
              </a:rPr>
              <a:t>96% des cas</a:t>
            </a:r>
            <a:r>
              <a:rPr lang="fr-FR" dirty="0"/>
              <a:t>, c’est le </a:t>
            </a:r>
            <a:r>
              <a:rPr lang="fr-FR" dirty="0">
                <a:solidFill>
                  <a:schemeClr val="accent2"/>
                </a:solidFill>
              </a:rPr>
              <a:t>nom de famille du mari </a:t>
            </a:r>
            <a:r>
              <a:rPr lang="fr-FR" dirty="0"/>
              <a:t>qui est choisi.</a:t>
            </a:r>
          </a:p>
          <a:p>
            <a:pPr algn="just">
              <a:buFont typeface="Wingdings" panose="05000000000000000000" pitchFamily="2" charset="2"/>
              <a:buChar char="v"/>
            </a:pPr>
            <a:r>
              <a:rPr lang="fr-FR" dirty="0"/>
              <a:t>Ainsi, certaines plaignantes ont considéré que l’obligation de choisir l’un des deux noms constituait dans les faits une </a:t>
            </a:r>
            <a:r>
              <a:rPr lang="fr-FR" dirty="0">
                <a:solidFill>
                  <a:schemeClr val="accent2"/>
                </a:solidFill>
              </a:rPr>
              <a:t>infraction au principe d’égalité </a:t>
            </a:r>
            <a:r>
              <a:rPr lang="fr-FR" dirty="0"/>
              <a:t>(art. 14 de la Constitution)</a:t>
            </a:r>
          </a:p>
          <a:p>
            <a:pPr algn="just">
              <a:buFont typeface="Wingdings" panose="05000000000000000000" pitchFamily="2" charset="2"/>
              <a:buChar char="v"/>
            </a:pPr>
            <a:r>
              <a:rPr lang="fr-FR" dirty="0"/>
              <a:t>La Cour Suprême a considéré le 16 décembre 2015 (4 juges d’accord avec la solution de l’opinion majoritaire mais en désaccord avec la justification et 1 juge par d’accord) que l’obligation de porter le même patronyme était </a:t>
            </a:r>
            <a:r>
              <a:rPr lang="fr-FR" dirty="0">
                <a:solidFill>
                  <a:schemeClr val="accent2"/>
                </a:solidFill>
              </a:rPr>
              <a:t>rationnelle</a:t>
            </a:r>
            <a:r>
              <a:rPr lang="fr-FR" dirty="0"/>
              <a:t> et que le </a:t>
            </a:r>
            <a:r>
              <a:rPr lang="fr-FR" dirty="0">
                <a:solidFill>
                  <a:schemeClr val="accent2"/>
                </a:solidFill>
              </a:rPr>
              <a:t>choix du nom étant laissé </a:t>
            </a:r>
            <a:r>
              <a:rPr lang="fr-FR" dirty="0"/>
              <a:t>aux époux, l’article 750 CC </a:t>
            </a:r>
            <a:r>
              <a:rPr lang="fr-FR" dirty="0">
                <a:solidFill>
                  <a:schemeClr val="accent2"/>
                </a:solidFill>
              </a:rPr>
              <a:t>ne pouvait être déclaré comme inconstitutionnel</a:t>
            </a:r>
            <a:r>
              <a:rPr lang="fr-FR" dirty="0"/>
              <a:t>. </a:t>
            </a:r>
          </a:p>
          <a:p>
            <a:pPr algn="just">
              <a:buFont typeface="Wingdings" panose="05000000000000000000" pitchFamily="2" charset="2"/>
              <a:buChar char="v"/>
            </a:pPr>
            <a:r>
              <a:rPr lang="fr-FR" dirty="0"/>
              <a:t>Les juges, d’accord avec la solution ont néanmoins considéré qu’il n’était </a:t>
            </a:r>
            <a:r>
              <a:rPr lang="fr-FR" dirty="0">
                <a:solidFill>
                  <a:schemeClr val="accent2"/>
                </a:solidFill>
              </a:rPr>
              <a:t>pas rationnel de priver les couples mariés qui le souhaitaient de la possibilité de conserver leur propre patronyme</a:t>
            </a:r>
            <a:r>
              <a:rPr lang="fr-FR" dirty="0"/>
              <a:t>. Pour eux, la rationalité à examiner n’est pas celle de l’unicité du patronyme mais celle de l’interdiction de la multiplicité des patronymes dans un couple.</a:t>
            </a:r>
          </a:p>
          <a:p>
            <a:pPr algn="just">
              <a:buFont typeface="Wingdings" panose="05000000000000000000" pitchFamily="2" charset="2"/>
              <a:buChar char="v"/>
            </a:pPr>
            <a:endParaRPr lang="fr-FR" dirty="0"/>
          </a:p>
          <a:p>
            <a:pPr algn="just">
              <a:buFont typeface="Wingdings" panose="05000000000000000000" pitchFamily="2" charset="2"/>
              <a:buChar char="v"/>
            </a:pPr>
            <a:r>
              <a:rPr lang="fr-FR" dirty="0"/>
              <a:t>Voir ce court article en français qui revient sur la brève histoire de cette obligation et donne quelques chiffres intéressants : </a:t>
            </a:r>
            <a:r>
              <a:rPr lang="fr-FR" dirty="0">
                <a:hlinkClick r:id="rId2"/>
              </a:rPr>
              <a:t>https://www.nippon.com/fr/japan-data/h00542/</a:t>
            </a:r>
            <a:endParaRPr lang="fr-FR" dirty="0"/>
          </a:p>
        </p:txBody>
      </p:sp>
    </p:spTree>
    <p:extLst>
      <p:ext uri="{BB962C8B-B14F-4D97-AF65-F5344CB8AC3E}">
        <p14:creationId xmlns:p14="http://schemas.microsoft.com/office/powerpoint/2010/main" val="94755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81192" y="260648"/>
            <a:ext cx="7989752" cy="1083329"/>
          </a:xfrm>
        </p:spPr>
        <p:txBody>
          <a:bodyPr>
            <a:normAutofit/>
          </a:bodyPr>
          <a:lstStyle/>
          <a:p>
            <a:pPr algn="ctr"/>
            <a:r>
              <a:rPr lang="fr-FR" sz="2400" dirty="0"/>
              <a:t>B) Divorces, autorité parentale et filiation au japon</a:t>
            </a:r>
          </a:p>
        </p:txBody>
      </p:sp>
      <p:sp>
        <p:nvSpPr>
          <p:cNvPr id="3" name="Espace réservé du contenu 2"/>
          <p:cNvSpPr>
            <a:spLocks noGrp="1"/>
          </p:cNvSpPr>
          <p:nvPr>
            <p:ph idx="1"/>
          </p:nvPr>
        </p:nvSpPr>
        <p:spPr>
          <a:xfrm>
            <a:off x="7596336" y="1952466"/>
            <a:ext cx="1583329" cy="4747289"/>
          </a:xfrm>
        </p:spPr>
        <p:txBody>
          <a:bodyPr anchor="t">
            <a:normAutofit lnSpcReduction="10000"/>
          </a:bodyPr>
          <a:lstStyle/>
          <a:p>
            <a:pPr>
              <a:buFont typeface="Wingdings" panose="05000000000000000000" pitchFamily="2" charset="2"/>
              <a:buChar char="v"/>
            </a:pPr>
            <a:r>
              <a:rPr lang="fr-FR" sz="1400" dirty="0">
                <a:solidFill>
                  <a:schemeClr val="accent2"/>
                </a:solidFill>
              </a:rPr>
              <a:t>Divorce par consentement mutuel</a:t>
            </a:r>
          </a:p>
          <a:p>
            <a:pPr>
              <a:buFont typeface="Wingdings" panose="05000000000000000000" pitchFamily="2" charset="2"/>
              <a:buChar char="v"/>
            </a:pPr>
            <a:r>
              <a:rPr lang="fr-FR" sz="1400" dirty="0">
                <a:solidFill>
                  <a:srgbClr val="C00000"/>
                </a:solidFill>
              </a:rPr>
              <a:t>Divorce par conciliation</a:t>
            </a:r>
          </a:p>
          <a:p>
            <a:pPr>
              <a:buFont typeface="Wingdings" panose="05000000000000000000" pitchFamily="2" charset="2"/>
              <a:buChar char="v"/>
            </a:pPr>
            <a:r>
              <a:rPr lang="fr-FR" sz="1400" dirty="0">
                <a:solidFill>
                  <a:schemeClr val="accent5"/>
                </a:solidFill>
              </a:rPr>
              <a:t>Divorce judiciaire</a:t>
            </a:r>
          </a:p>
          <a:p>
            <a:pPr>
              <a:buFont typeface="Wingdings" panose="05000000000000000000" pitchFamily="2" charset="2"/>
              <a:buChar char="v"/>
            </a:pPr>
            <a:endParaRPr lang="fr-FR" sz="1400" dirty="0">
              <a:solidFill>
                <a:schemeClr val="accent5"/>
              </a:solidFill>
            </a:endParaRPr>
          </a:p>
          <a:p>
            <a:pPr>
              <a:buFont typeface="Wingdings" panose="05000000000000000000" pitchFamily="2" charset="2"/>
              <a:buChar char="v"/>
            </a:pPr>
            <a:endParaRPr lang="fr-FR" sz="1400" dirty="0">
              <a:solidFill>
                <a:schemeClr val="accent5"/>
              </a:solidFill>
            </a:endParaRPr>
          </a:p>
          <a:p>
            <a:pPr>
              <a:buFont typeface="Wingdings" panose="05000000000000000000" pitchFamily="2" charset="2"/>
              <a:buChar char="v"/>
            </a:pPr>
            <a:endParaRPr lang="fr-FR" sz="1400" dirty="0">
              <a:solidFill>
                <a:schemeClr val="accent5"/>
              </a:solidFill>
            </a:endParaRPr>
          </a:p>
          <a:p>
            <a:pPr>
              <a:buFont typeface="Wingdings" panose="05000000000000000000" pitchFamily="2" charset="2"/>
              <a:buChar char="v"/>
            </a:pPr>
            <a:endParaRPr lang="fr-FR" sz="1400" dirty="0">
              <a:solidFill>
                <a:schemeClr val="accent5"/>
              </a:solidFill>
            </a:endParaRPr>
          </a:p>
          <a:p>
            <a:pPr>
              <a:buFont typeface="Wingdings" panose="05000000000000000000" pitchFamily="2" charset="2"/>
              <a:buChar char="v"/>
            </a:pPr>
            <a:r>
              <a:rPr lang="fr-FR" sz="1400" dirty="0"/>
              <a:t>En France, 128 371 divorces en 2012</a:t>
            </a:r>
          </a:p>
          <a:p>
            <a:pPr>
              <a:buFont typeface="Wingdings" panose="05000000000000000000" pitchFamily="2" charset="2"/>
              <a:buChar char="v"/>
            </a:pPr>
            <a:r>
              <a:rPr lang="fr-FR" sz="1400" dirty="0"/>
              <a:t>54% de divorces par </a:t>
            </a:r>
            <a:r>
              <a:rPr lang="fr-FR" sz="1400" dirty="0" err="1"/>
              <a:t>consente-ment</a:t>
            </a:r>
            <a:r>
              <a:rPr lang="fr-FR" sz="1400" dirty="0"/>
              <a:t> mutuel</a:t>
            </a:r>
          </a:p>
        </p:txBody>
      </p:sp>
      <p:pic>
        <p:nvPicPr>
          <p:cNvPr id="5122" name="Picture 2" descr="Résultat de recherche d'images pour &quot;調停 件数　推移&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2466"/>
            <a:ext cx="7656785" cy="4905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65950"/>
      </p:ext>
    </p:extLst>
  </p:cSld>
  <p:clrMapOvr>
    <a:masterClrMapping/>
  </p:clrMapOvr>
  <p:transition spd="slow">
    <p:push dir="u"/>
  </p:transition>
</p:sld>
</file>

<file path=ppt/theme/theme1.xml><?xml version="1.0" encoding="utf-8"?>
<a:theme xmlns:a="http://schemas.openxmlformats.org/drawingml/2006/main" name="Dividende">
  <a:themeElements>
    <a:clrScheme name="Dividende">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e">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e">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26383</TotalTime>
  <Words>4733</Words>
  <Application>Microsoft Office PowerPoint</Application>
  <PresentationFormat>Affichage à l'écran (4:3)</PresentationFormat>
  <Paragraphs>253</Paragraphs>
  <Slides>27</Slides>
  <Notes>3</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27</vt:i4>
      </vt:variant>
    </vt:vector>
  </HeadingPairs>
  <TitlesOfParts>
    <vt:vector size="34" baseType="lpstr">
      <vt:lpstr>ＭＳ ゴシック</vt:lpstr>
      <vt:lpstr>Calibri</vt:lpstr>
      <vt:lpstr>ＭＳ 明朝</vt:lpstr>
      <vt:lpstr>Wingdings</vt:lpstr>
      <vt:lpstr>Gill Sans MT</vt:lpstr>
      <vt:lpstr>Wingdings 2</vt:lpstr>
      <vt:lpstr>Dividende</vt:lpstr>
      <vt:lpstr>Chapitre 3 – le droit de la famille</vt:lpstr>
      <vt:lpstr>le droit de la famille au japon généralités</vt:lpstr>
      <vt:lpstr>A) la famille  et son cadre juridique La famille japonaise moderne (Meiji à WWII)</vt:lpstr>
      <vt:lpstr>le koseki de meiji à la seconde guerre mondiale</vt:lpstr>
      <vt:lpstr>le koseki de l’après-guerre à aujourd’hui　 </vt:lpstr>
      <vt:lpstr>Exemples de koseki</vt:lpstr>
      <vt:lpstr>Les deux arrêts du 16 décembre 2015</vt:lpstr>
      <vt:lpstr>L’unicité du patronyme du couple marié (夫婦同姓)</vt:lpstr>
      <vt:lpstr>B) Divorces, autorité parentale et filiation au japon</vt:lpstr>
      <vt:lpstr>Types de divorces et durée de la procédure</vt:lpstr>
      <vt:lpstr>Autorité parentale conjointe (共同親権)</vt:lpstr>
      <vt:lpstr>Présentation PowerPoint</vt:lpstr>
      <vt:lpstr>Le devoir d’entretien et la pension alimentaire</vt:lpstr>
      <vt:lpstr>Les deux arrêts du 16 décembre 2015</vt:lpstr>
      <vt:lpstr>Le Délai de viduité 再婚禁止期間</vt:lpstr>
      <vt:lpstr>Délai de viduité 再婚禁止期間</vt:lpstr>
      <vt:lpstr>La contestation de la paternité du mari ou de l’EX-MARI (嫡出否認)</vt:lpstr>
      <vt:lpstr>Présentation PowerPoint</vt:lpstr>
      <vt:lpstr>La question de la nationalité pour les enfants naturels et légitimés (avant 2008)</vt:lpstr>
      <vt:lpstr>C) Les Régimes matrimoniaux et la succession</vt:lpstr>
      <vt:lpstr>Devoirs des époux et  répartitions des biens lors du divorce  (財産分与 ざいさんぶんよ)</vt:lpstr>
      <vt:lpstr>TRES PEU de contrats de mariage au japon</vt:lpstr>
      <vt:lpstr>Principes de la succession 相続</vt:lpstr>
      <vt:lpstr>La répartition de la succession (遺産分割　いさんぶんかつ)</vt:lpstr>
      <vt:lpstr>le statut du conjoint survivant explications sur le régime de la propriété en france</vt:lpstr>
      <vt:lpstr>le statut du conjoint survivant en France</vt:lpstr>
      <vt:lpstr>La part successorale des enfants naturels 非嫡出子の相続分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au droit du japon</dc:title>
  <dc:creator>Nono Grivo</dc:creator>
  <cp:lastModifiedBy>Anna DAI</cp:lastModifiedBy>
  <cp:revision>482</cp:revision>
  <dcterms:created xsi:type="dcterms:W3CDTF">2016-12-21T16:22:46Z</dcterms:created>
  <dcterms:modified xsi:type="dcterms:W3CDTF">2022-04-06T13:23:46Z</dcterms:modified>
</cp:coreProperties>
</file>